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0" r:id="rId6"/>
    <p:sldId id="260" r:id="rId7"/>
    <p:sldId id="259" r:id="rId8"/>
    <p:sldId id="273" r:id="rId9"/>
    <p:sldId id="272" r:id="rId10"/>
    <p:sldId id="261" r:id="rId11"/>
    <p:sldId id="274" r:id="rId12"/>
    <p:sldId id="264" r:id="rId13"/>
    <p:sldId id="262" r:id="rId14"/>
    <p:sldId id="265" r:id="rId15"/>
    <p:sldId id="266" r:id="rId16"/>
    <p:sldId id="275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avel, Manickam" initials="KM" lastIdx="8" clrIdx="0">
    <p:extLst>
      <p:ext uri="{19B8F6BF-5375-455C-9EA6-DF929625EA0E}">
        <p15:presenceInfo xmlns:p15="http://schemas.microsoft.com/office/powerpoint/2012/main" userId="S::manickam.kumaravel@uth.tmc.edu::5b425f44-68ac-4662-b696-6ba508bd0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691" autoAdjust="0"/>
  </p:normalViewPr>
  <p:slideViewPr>
    <p:cSldViewPr snapToGrid="0">
      <p:cViewPr>
        <p:scale>
          <a:sx n="50" d="100"/>
          <a:sy n="50" d="100"/>
        </p:scale>
        <p:origin x="124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3090-FEA1-495F-822A-6AF9000FB570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BD4B-C8E7-47A2-B105-54B9590B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Limited evaluation of the lumbar spine on the coned lateral and lateral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radiographic views due to significant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dextroscoliotic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curvature centered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at L2 with about a Cobb angle of about 40 degrees.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5 lumbar type, non-rib bearing vertebral bodies are present. Extensive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degenerative change throughout the visualized thoracic spine as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evidenced by severe facet arthropathy and multilevel disc height loss.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Overall the vertebral body heights are maintained.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2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arrow – indicates sclerosing area, notably periosteal in this Xray</a:t>
            </a:r>
          </a:p>
          <a:p>
            <a:r>
              <a:rPr lang="en-US" dirty="0"/>
              <a:t>Red line– fracture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whether case was in accordance to the ACR appropriateness guidelines</a:t>
            </a:r>
          </a:p>
          <a:p>
            <a:pPr lvl="1"/>
            <a:r>
              <a:rPr lang="en-US" dirty="0"/>
              <a:t>Can include a screenshot of the table with the modality completed highlighted</a:t>
            </a:r>
          </a:p>
          <a:p>
            <a:pPr lvl="1"/>
            <a:endParaRPr lang="en-US" dirty="0"/>
          </a:p>
          <a:p>
            <a:r>
              <a:rPr lang="en-US" dirty="0"/>
              <a:t>Discuss the cost of the imaging throughout the entirety of the case</a:t>
            </a:r>
          </a:p>
          <a:p>
            <a:r>
              <a:rPr lang="en-US" dirty="0"/>
              <a:t>Must include </a:t>
            </a:r>
            <a:r>
              <a:rPr lang="en-US" dirty="0" err="1"/>
              <a:t>url</a:t>
            </a:r>
            <a:r>
              <a:rPr lang="en-US" dirty="0"/>
              <a:t> or reference to the cost calculations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EBD4B-C8E7-47A2-B105-54B9590BB3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3D-444E-4145-BBBB-C778E25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BD24-6B2D-4F0C-9951-AA45451F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A9D-4B8C-48BE-B4E1-510F9B4E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CF62D-F14E-4580-8184-BC76D68A3BD6}"/>
              </a:ext>
            </a:extLst>
          </p:cNvPr>
          <p:cNvGrpSpPr/>
          <p:nvPr userDrawn="1"/>
        </p:nvGrpSpPr>
        <p:grpSpPr>
          <a:xfrm>
            <a:off x="1419290" y="5344886"/>
            <a:ext cx="9557657" cy="1513114"/>
            <a:chOff x="-101600" y="5349875"/>
            <a:chExt cx="9557657" cy="1513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22221-99B3-487B-9E84-7709D5058CD5}"/>
                </a:ext>
              </a:extLst>
            </p:cNvPr>
            <p:cNvSpPr/>
            <p:nvPr userDrawn="1"/>
          </p:nvSpPr>
          <p:spPr>
            <a:xfrm>
              <a:off x="-101600" y="5349875"/>
              <a:ext cx="9557657" cy="15131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0B73D-FCF3-460C-BA3F-19C814E5B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15" y="5608080"/>
              <a:ext cx="5149169" cy="85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F77-DF06-493D-A550-E6B5FDC5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BB4A2-208D-4A95-9445-906CBBD7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7EFB-143F-46F8-89FF-46638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9644-500A-4D4E-A7FB-722AC224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EE65-0676-4436-A45E-EB4867A0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F6F57-C2DA-4B49-AE74-40A4E544D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3672-9AE6-4139-B826-132B27A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5986-5B03-43D0-B9AE-415952FB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262-2476-487A-90A4-BE2F30E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8207-C586-47C8-A5C6-D589278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FCA-6B91-457E-AF40-2EAC5AA5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F4AC-E34B-4957-ABA9-8CAD1530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A22-D261-4BEF-939B-B11C7090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608-46CB-4D4C-9EF7-17E1ECE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2729-3FFD-4115-B0A2-20F313F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6DA23-E649-4B0B-B20A-AB265094D053}"/>
              </a:ext>
            </a:extLst>
          </p:cNvPr>
          <p:cNvSpPr/>
          <p:nvPr userDrawn="1"/>
        </p:nvSpPr>
        <p:spPr>
          <a:xfrm>
            <a:off x="0" y="6241046"/>
            <a:ext cx="12192000" cy="6023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DFB9A-F977-4B78-8428-F8ACEDCF83F8}"/>
              </a:ext>
            </a:extLst>
          </p:cNvPr>
          <p:cNvSpPr txBox="1"/>
          <p:nvPr userDrawn="1"/>
        </p:nvSpPr>
        <p:spPr>
          <a:xfrm>
            <a:off x="4221583" y="6336672"/>
            <a:ext cx="369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dobe Garamond Pro" panose="02020502060506020403" pitchFamily="18" charset="0"/>
              </a:rPr>
              <a:t>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07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F83F-EE9C-45BA-B0AF-DDE4DA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F7D3-6DEB-44BC-9B6F-26D4AC5B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32AF-7DF9-42DC-B0DE-74A4FB5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6233-2BE1-43F2-9612-05A4B52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02B0-FB7F-4380-ABB6-6B8C596F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1A3-724B-48E9-A36F-D0A30C6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1AE6-3729-4AD6-A3D8-36C1BC28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DA9C-B802-4CC5-B791-1F957C7C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E1D7-F9C1-4723-9BF3-3F9095DE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20F4-9E91-4C6C-B120-FD2BCD7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4600-8EBC-419A-9441-48F49E0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8342-8909-46BB-AB91-28864174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6153-D4B5-42BC-94BF-CCF6AAB8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8DEF-7A6B-4804-8CD2-F1BEE79C3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DDFE-E25C-422B-8538-26A54E9D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F16-A61F-48CA-B6DE-D6E12EDB3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A6B-9661-439F-9D22-03589EE0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C780C-C0CC-45E5-A032-268309A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5D89-38A2-4677-BC7F-BA0DFB8B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E8F-1087-4C29-91D5-5319DF4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2BD7-97F6-40D9-9330-6067D32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63E3-8BB5-4DB5-9FE7-59B4EF12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E7BE7-9B7D-439A-B4C8-0D57FFD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C6209-C741-4EA6-81CA-0575872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6C08-0FEA-437E-8DBF-5BD1791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BC8D-78AC-45D8-A593-15294AC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346-4AB2-425B-83F7-48B3F17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E43-D112-495C-B052-5F3DAAF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6687-90F1-40FB-A522-1F9B085D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480F-A465-495B-9EA4-72137FE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D194-635C-4AD9-AAD1-D57733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7DAD-276A-4260-9133-2486647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B3DC-A03B-4FA5-8A8C-D4BB390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6A-7F3A-4B39-8832-44F8D56D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3CA-7EBF-4C4A-9074-CB302B66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8105-3176-4977-BE65-2745C6DD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514-1EDE-4CA6-9EE3-9D3CC65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C4D9-8EFA-4513-B08A-26281EB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D748D-1C6F-4CC0-B18D-E1409E3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AE89-AE55-4A97-B0FF-28649F74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3511-DB32-4F69-A48A-528C891C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6365-18A5-4883-8E30-8DC8FAEB18E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AA80-D800-4539-BF4B-C095AE3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4420-738F-4948-8D5B-A3FED505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patientestimation.com/PatientPortal/facil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386848/" TargetMode="External"/><Relationship Id="rId2" Type="http://schemas.openxmlformats.org/officeDocument/2006/relationships/hyperlink" Target="https://www.acr.org/Clinical-Resources/ACR-Appropriateness-Crite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atypical-femoral-fracture-1?lang=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mag.com/features/writers-on-the-web-theme-and-asking-the-central-question-what-the-heck-is-my-web-series-abou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681-B8FD-4347-800D-AA193CFD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1530219"/>
            <a:ext cx="9144000" cy="944045"/>
          </a:xfrm>
        </p:spPr>
        <p:txBody>
          <a:bodyPr/>
          <a:lstStyle/>
          <a:p>
            <a:r>
              <a:rPr lang="en-US" dirty="0"/>
              <a:t>Bisphosphonate Fracture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03A-7EEC-4D1E-B5C5-4348356C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0042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Eric </a:t>
            </a:r>
            <a:r>
              <a:rPr lang="en-US" dirty="0" err="1"/>
              <a:t>Faiguan</a:t>
            </a:r>
            <a:r>
              <a:rPr lang="en-US" dirty="0"/>
              <a:t> Tom</a:t>
            </a:r>
          </a:p>
          <a:p>
            <a:r>
              <a:rPr lang="en-US" dirty="0"/>
              <a:t>02/03/2021</a:t>
            </a:r>
          </a:p>
          <a:p>
            <a:r>
              <a:rPr lang="en-US" dirty="0"/>
              <a:t>RAD 4001</a:t>
            </a:r>
          </a:p>
          <a:p>
            <a:r>
              <a:rPr lang="en-US" dirty="0"/>
              <a:t> Dr. Manickam “Nicks” </a:t>
            </a:r>
            <a:r>
              <a:rPr lang="en-US" dirty="0" err="1"/>
              <a:t>Kumaravel</a:t>
            </a:r>
            <a:r>
              <a:rPr lang="en-US" dirty="0"/>
              <a:t>, Dr. </a:t>
            </a:r>
            <a:r>
              <a:rPr lang="en-US" dirty="0" err="1"/>
              <a:t>Pritish</a:t>
            </a:r>
            <a:r>
              <a:rPr lang="en-US" dirty="0"/>
              <a:t> </a:t>
            </a:r>
            <a:r>
              <a:rPr lang="en-US" dirty="0" err="1"/>
              <a:t>Bawa</a:t>
            </a:r>
            <a:r>
              <a:rPr lang="en-US" dirty="0"/>
              <a:t>, </a:t>
            </a:r>
          </a:p>
          <a:p>
            <a:r>
              <a:rPr lang="en-US" dirty="0"/>
              <a:t>Dr. </a:t>
            </a:r>
            <a:r>
              <a:rPr lang="en-US" dirty="0" err="1"/>
              <a:t>Girija</a:t>
            </a:r>
            <a:r>
              <a:rPr lang="en-US" dirty="0"/>
              <a:t> </a:t>
            </a:r>
            <a:r>
              <a:rPr lang="en-US" dirty="0" err="1"/>
              <a:t>Rajakumar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67A5-9DA8-4D9D-A0F3-C50B166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2B0A-3214-4459-9DE7-093A2FFD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Atypical femur fracture (bisphosphate-related proximal fracture)</a:t>
            </a:r>
          </a:p>
          <a:p>
            <a:r>
              <a:rPr lang="en-US" sz="3600" dirty="0"/>
              <a:t>Osteoporosis/previous fracture</a:t>
            </a:r>
          </a:p>
          <a:p>
            <a:r>
              <a:rPr lang="en-US" sz="3600" dirty="0"/>
              <a:t>Paget disease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1A3C-1E21-4070-BC29-0CED7B6C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C161-E993-4B4C-A2DC-922E6AB5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 was notified with results and orthopedics was consulted for the patient</a:t>
            </a:r>
          </a:p>
          <a:p>
            <a:r>
              <a:rPr lang="en-US" sz="3200" dirty="0"/>
              <a:t>Ortho consult: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nterior left thigh pain is localized more laterally than what would be expected for an intraarticular pathology.</a:t>
            </a:r>
          </a:p>
          <a:p>
            <a:pPr lvl="1"/>
            <a:r>
              <a:rPr lang="en-US" sz="2000" b="0" i="0" u="none" strike="noStrike" baseline="0" dirty="0">
                <a:latin typeface="Arial" panose="020B0604020202020204" pitchFamily="34" charset="0"/>
              </a:rPr>
              <a:t>10 year history of continuous use of bisphosphonate starting with </a:t>
            </a:r>
            <a:r>
              <a:rPr lang="en-US" sz="2000" b="0" i="0" u="none" strike="noStrike" baseline="0" dirty="0" err="1">
                <a:latin typeface="Arial" panose="020B0604020202020204" pitchFamily="34" charset="0"/>
              </a:rPr>
              <a:t>fosamax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. She had a brief pause due to being unable to pay.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25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45AECE-0DF0-4BF4-971B-1F58D548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EA83-A23D-4309-AE10-6E141F5A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chemeClr val="bg1"/>
                </a:solidFill>
              </a:rPr>
              <a:t>75y.o. female with 10 years of bisphosphonate use </a:t>
            </a:r>
            <a:r>
              <a:rPr lang="en-US" dirty="0">
                <a:solidFill>
                  <a:schemeClr val="bg1"/>
                </a:solidFill>
              </a:rPr>
              <a:t>and recent 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fall:</a:t>
            </a:r>
          </a:p>
          <a:p>
            <a:pPr marL="0" indent="0" algn="l" rtl="0">
              <a:buNone/>
            </a:pPr>
            <a:endParaRPr lang="en-US" b="0" i="0" u="none" strike="noStrike" baseline="0" dirty="0">
              <a:solidFill>
                <a:schemeClr val="bg1"/>
              </a:solidFill>
            </a:endParaRPr>
          </a:p>
          <a:p>
            <a:pPr algn="l" rtl="0"/>
            <a:r>
              <a:rPr lang="en-US" b="1" i="0" u="none" strike="noStrike" baseline="0" dirty="0">
                <a:solidFill>
                  <a:schemeClr val="bg1"/>
                </a:solidFill>
              </a:rPr>
              <a:t>Left atypical femur fracture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: Fracture incomplete through cortical thickening due to bisphosphonate use. High risk of progressing to a fully displaced subtrochanteric femur fracture.</a:t>
            </a:r>
          </a:p>
          <a:p>
            <a:pPr marL="0" indent="0" algn="l" rtl="0">
              <a:buNone/>
            </a:pPr>
            <a:endParaRPr lang="en-US" b="0" i="0" u="none" strike="noStrike" baseline="0" dirty="0">
              <a:solidFill>
                <a:schemeClr val="bg1"/>
              </a:solidFill>
            </a:endParaRPr>
          </a:p>
          <a:p>
            <a:pPr algn="l" rtl="0"/>
            <a:r>
              <a:rPr lang="en-US" b="1" i="0" u="none" strike="noStrike" baseline="0" dirty="0">
                <a:solidFill>
                  <a:schemeClr val="bg1"/>
                </a:solidFill>
              </a:rPr>
              <a:t>Right femur impending fracture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: Lateral </a:t>
            </a:r>
            <a:r>
              <a:rPr lang="en-US" b="0" i="0" u="none" strike="noStrike" baseline="0" dirty="0" err="1">
                <a:solidFill>
                  <a:schemeClr val="bg1"/>
                </a:solidFill>
              </a:rPr>
              <a:t>beaking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 (Hypertrophic periosteal thickening of the lateral cortex) on femur radiographs at risk for future fracture. Possibility of future prophylactic nailing of her right femur.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31B0-B653-41BC-94EE-2104792F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2696-593D-4C91-8105-E7769D48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Patient has long term use of bisphosphonate , mechanism likely due to decreased osteoclast activity and inhibited bone remodeling. Microdamage is not repaired and increasing fragility. 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Pain the thigh or groin may be present for several weeks or months before the atypical femoral fracture occurs in ~70% of patients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Plain radiograph changes: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Lateral cortex – periosteal reaction, cortical thickening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Fractures progress laterally and can travel medially if unchanged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CT changes – </a:t>
            </a:r>
            <a:r>
              <a:rPr lang="en-US" sz="2000" dirty="0">
                <a:solidFill>
                  <a:schemeClr val="bg1"/>
                </a:solidFill>
              </a:rPr>
              <a:t>allows for better visualization of cortical thickening vs endosteal thickening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Treatment: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Halt bisphosphonate usage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Consult surgery for intramedullary nailing for fracture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</a:rPr>
              <a:t>rhPTH</a:t>
            </a:r>
            <a:r>
              <a:rPr lang="en-US" sz="2000" dirty="0">
                <a:solidFill>
                  <a:schemeClr val="bg1"/>
                </a:solidFill>
              </a:rPr>
              <a:t> (Teriparatide) for restoration of bone quality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4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3E4D-42FE-4E5B-8173-4AE1EB9F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C16A-92B4-442D-826A-B26B6147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9147" cy="4081880"/>
          </a:xfrm>
        </p:spPr>
        <p:txBody>
          <a:bodyPr/>
          <a:lstStyle/>
          <a:p>
            <a:r>
              <a:rPr lang="en-US" dirty="0"/>
              <a:t>Referred to Orthopedic surgery and scheduled for OR for L fracture</a:t>
            </a:r>
          </a:p>
          <a:p>
            <a:r>
              <a:rPr lang="en-US" dirty="0"/>
              <a:t>Operative treatment is recommended for all patients</a:t>
            </a:r>
          </a:p>
          <a:p>
            <a:r>
              <a:rPr lang="en-US" dirty="0"/>
              <a:t>Delayed fracture healing occurs in ~25% of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DED2-9CDA-4062-B3F7-AC0D1A698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1105084"/>
            <a:ext cx="4159464" cy="4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5AC7-F6A9-4F22-B0E1-F66A46D7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37" y="163507"/>
            <a:ext cx="10515600" cy="1325563"/>
          </a:xfrm>
        </p:spPr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64CA3A-2955-4B29-B2DB-0653E63C5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7" y="1145790"/>
            <a:ext cx="9656261" cy="12196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1C30F-767E-4FBE-8F60-C6B475236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7" y="2490268"/>
            <a:ext cx="9792203" cy="48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E1BA9-3011-439D-BE1A-7E3333C5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34" y="3104049"/>
            <a:ext cx="9614394" cy="863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C84E8-B898-4F64-ABE4-1B0A6A770ABD}"/>
              </a:ext>
            </a:extLst>
          </p:cNvPr>
          <p:cNvSpPr txBox="1"/>
          <p:nvPr/>
        </p:nvSpPr>
        <p:spPr>
          <a:xfrm>
            <a:off x="1149259" y="5103674"/>
            <a:ext cx="9817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Overall from the initial workup, the only questionable study done was the CT Abdomen/Pelvis initially done, but otherwise the rest of the studies seemed appropriate.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FD03B3-27F1-4C4C-B08E-637DC7B9A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41" y="4049521"/>
            <a:ext cx="9658846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0EC4-26BD-41E7-8200-16F01131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DF9D-15CD-45FF-9BA7-342D0D91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https://onlinepatientestimation.com/PatientPortal/facility</a:t>
            </a:r>
            <a:r>
              <a:rPr lang="en-US" dirty="0"/>
              <a:t> (Avg. costs)</a:t>
            </a:r>
          </a:p>
          <a:p>
            <a:r>
              <a:rPr lang="en-US" sz="2400" dirty="0"/>
              <a:t>X-ray spine – </a:t>
            </a:r>
            <a:r>
              <a:rPr lang="en-US" sz="2400" dirty="0" err="1"/>
              <a:t>Lumbrosacral</a:t>
            </a:r>
            <a:r>
              <a:rPr lang="en-US" sz="2400" dirty="0"/>
              <a:t> - $375</a:t>
            </a:r>
          </a:p>
          <a:p>
            <a:r>
              <a:rPr lang="en-US" sz="2400" dirty="0"/>
              <a:t>X-ray Hip bilateral - $667</a:t>
            </a:r>
          </a:p>
          <a:p>
            <a:r>
              <a:rPr lang="en-US" sz="2400" dirty="0"/>
              <a:t>CT ABD/Pelvis contrast  - $2,980.15</a:t>
            </a:r>
          </a:p>
          <a:p>
            <a:r>
              <a:rPr lang="en-US" sz="2400" dirty="0"/>
              <a:t>CT Hip w/o Contrast x2 - $2,610.72</a:t>
            </a:r>
          </a:p>
          <a:p>
            <a:r>
              <a:rPr lang="en-US" sz="2400" dirty="0"/>
              <a:t>X-ray femur 2 view x2 - $473.04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Total costs: $7105.91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10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E43E-EE6B-4D0E-9EB6-B62AE22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 Points / Teaching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59D-59F8-4BDF-92E4-0CD9CE33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264" y="1825625"/>
            <a:ext cx="7566390" cy="4351338"/>
          </a:xfrm>
        </p:spPr>
        <p:txBody>
          <a:bodyPr/>
          <a:lstStyle/>
          <a:p>
            <a:r>
              <a:rPr lang="en-US" dirty="0"/>
              <a:t>Plain film can be useful in identifying bony sclerosis or degenerative changes</a:t>
            </a:r>
          </a:p>
          <a:p>
            <a:r>
              <a:rPr lang="en-US" dirty="0"/>
              <a:t>CT scan can help further evaluate extent of bony abnormalities and identify potential future issues</a:t>
            </a:r>
          </a:p>
          <a:p>
            <a:r>
              <a:rPr lang="en-US" dirty="0"/>
              <a:t>Long term medication side effects should be monitored carefully for clinical symptoms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7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E37-7B66-41A1-8FEB-27409046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D92A-C1BE-4879-8A55-1A3252D8F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https://www.acr.org/Clinical-Resources/ACR-Appropriateness-Criteria</a:t>
            </a:r>
            <a:endParaRPr lang="en-US" dirty="0"/>
          </a:p>
          <a:p>
            <a:r>
              <a:rPr lang="en-US" dirty="0">
                <a:hlinkClick r:id="rId3"/>
              </a:rPr>
              <a:t>https://www.ncbi.nlm.nih.gov/pmc/articles/PMC5386848/</a:t>
            </a:r>
            <a:endParaRPr lang="en-US" dirty="0"/>
          </a:p>
          <a:p>
            <a:r>
              <a:rPr lang="en-US" dirty="0">
                <a:hlinkClick r:id="rId4"/>
              </a:rPr>
              <a:t>https://radiopaedia.org/articles/atypical-femoral-fracture-1?lang=us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9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889A8-B64D-41BC-828B-03492D48A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70EF68-5AB2-40F5-80ED-3EA72D58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354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2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1E91-4F42-403A-A4AF-58C8F8A7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E120-3F07-4FB1-9690-F2D8CBCB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000" b="0" i="0" u="none" strike="noStrike" baseline="0" dirty="0"/>
              <a:t>75 y/o female PMH arthritis, low back pain presents to the ED with 3 weeks of worsening bilateral hip pain, seen by PCP 2 weeks </a:t>
            </a:r>
            <a:r>
              <a:rPr lang="en-US" sz="2000" dirty="0"/>
              <a:t>prior</a:t>
            </a:r>
            <a:r>
              <a:rPr lang="en-US" sz="2000" b="0" i="0" u="none" strike="noStrike" baseline="0" dirty="0"/>
              <a:t>, XRAY negative &amp; CT negative at clinic, and started on Tylenol,  gabapentin, and meloxicam, states pain and weakness to BLE is worse, with numbness/tingling to LLE, and worsening pain to RLE.  Pt states she ambulates at home with walker at baseline.</a:t>
            </a:r>
            <a:endParaRPr lang="en-US" sz="2000" dirty="0"/>
          </a:p>
          <a:p>
            <a:pPr lvl="2"/>
            <a:r>
              <a:rPr lang="en-US" dirty="0"/>
              <a:t>IN ED: </a:t>
            </a:r>
            <a:r>
              <a:rPr lang="es-ES" dirty="0" err="1"/>
              <a:t>Stable</a:t>
            </a:r>
            <a:r>
              <a:rPr lang="es-ES" dirty="0"/>
              <a:t> </a:t>
            </a:r>
            <a:r>
              <a:rPr lang="es-ES" dirty="0" err="1"/>
              <a:t>vitals</a:t>
            </a:r>
            <a:r>
              <a:rPr lang="es-ES" dirty="0"/>
              <a:t>, GCS 15,</a:t>
            </a:r>
            <a:r>
              <a:rPr lang="en-US" dirty="0"/>
              <a:t> PE (+) for Arthralgias/Weakness and tenderness present</a:t>
            </a:r>
          </a:p>
          <a:p>
            <a:pPr lvl="2"/>
            <a:r>
              <a:rPr lang="en-US" sz="1800" b="0" i="0" u="none" strike="noStrike" baseline="0" dirty="0"/>
              <a:t>Imaging ordered: XRAY HIP BILATERAL 2 VIEWS AND AP PELVIS, XRAY SPINE LUMBROSACRAL AP &amp; Lat,, CT ABDOMEN &amp; PELVIS WITH CONTRAST </a:t>
            </a:r>
          </a:p>
          <a:p>
            <a:pPr lvl="2"/>
            <a:r>
              <a:rPr lang="en-US" dirty="0"/>
              <a:t> Given Morphine and Zofran in ED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5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2F56-E090-4BA8-A1D6-BB982B29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ED X-ray Initial Imaging (1/28)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6E9647-C345-4316-8C97-4FE68D55C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0" y="1690688"/>
            <a:ext cx="6013739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FBB99-9301-4172-895A-CD964BCD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12" y="873996"/>
            <a:ext cx="3842018" cy="500079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A4487A-28B7-4E87-B407-F9B1495DA9AB}"/>
              </a:ext>
            </a:extLst>
          </p:cNvPr>
          <p:cNvSpPr/>
          <p:nvPr/>
        </p:nvSpPr>
        <p:spPr>
          <a:xfrm>
            <a:off x="7081117" y="2095902"/>
            <a:ext cx="553454" cy="6352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E1B70-211A-4A49-8D5D-7CC1A17C8584}"/>
              </a:ext>
            </a:extLst>
          </p:cNvPr>
          <p:cNvSpPr txBox="1"/>
          <p:nvPr/>
        </p:nvSpPr>
        <p:spPr>
          <a:xfrm>
            <a:off x="722180" y="2295525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Iliac crest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32D11-BF23-4344-BDD9-CDB9BE13BE32}"/>
              </a:ext>
            </a:extLst>
          </p:cNvPr>
          <p:cNvSpPr txBox="1"/>
          <p:nvPr/>
        </p:nvSpPr>
        <p:spPr>
          <a:xfrm>
            <a:off x="631623" y="4014887"/>
            <a:ext cx="919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Greater Trochanter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D7871-368E-4CC0-B233-0170444DC4D4}"/>
              </a:ext>
            </a:extLst>
          </p:cNvPr>
          <p:cNvSpPr txBox="1"/>
          <p:nvPr/>
        </p:nvSpPr>
        <p:spPr>
          <a:xfrm>
            <a:off x="1762125" y="4936479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625A6-A724-4E82-AB97-D9EB4FE5A905}"/>
              </a:ext>
            </a:extLst>
          </p:cNvPr>
          <p:cNvSpPr txBox="1"/>
          <p:nvPr/>
        </p:nvSpPr>
        <p:spPr>
          <a:xfrm>
            <a:off x="1550855" y="3969431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Femoral Head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BDCE2E-B511-49A6-B94B-C6BABAA42433}"/>
              </a:ext>
            </a:extLst>
          </p:cNvPr>
          <p:cNvCxnSpPr/>
          <p:nvPr/>
        </p:nvCxnSpPr>
        <p:spPr>
          <a:xfrm>
            <a:off x="4448175" y="3505200"/>
            <a:ext cx="0" cy="28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FE35D7-9AC8-4C9D-860D-F92A7EF5436D}"/>
              </a:ext>
            </a:extLst>
          </p:cNvPr>
          <p:cNvSpPr txBox="1"/>
          <p:nvPr/>
        </p:nvSpPr>
        <p:spPr>
          <a:xfrm>
            <a:off x="4019550" y="3243590"/>
            <a:ext cx="1228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Acetabulum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3CFA0-7F9E-4643-8D6A-56D4B0BF80E9}"/>
              </a:ext>
            </a:extLst>
          </p:cNvPr>
          <p:cNvSpPr txBox="1"/>
          <p:nvPr/>
        </p:nvSpPr>
        <p:spPr>
          <a:xfrm>
            <a:off x="1242676" y="5237281"/>
            <a:ext cx="616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Femur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61EEC-9982-42CA-870C-811357EA37C3}"/>
              </a:ext>
            </a:extLst>
          </p:cNvPr>
          <p:cNvSpPr txBox="1"/>
          <p:nvPr/>
        </p:nvSpPr>
        <p:spPr>
          <a:xfrm>
            <a:off x="8497712" y="4014887"/>
            <a:ext cx="66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Sacrum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661CC-378B-4DC7-9643-74BE4DBCD4C5}"/>
              </a:ext>
            </a:extLst>
          </p:cNvPr>
          <p:cNvSpPr txBox="1"/>
          <p:nvPr/>
        </p:nvSpPr>
        <p:spPr>
          <a:xfrm>
            <a:off x="8497712" y="3282059"/>
            <a:ext cx="81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9B1CD0-CE47-43E1-A256-3811A3C30341}"/>
              </a:ext>
            </a:extLst>
          </p:cNvPr>
          <p:cNvSpPr txBox="1"/>
          <p:nvPr/>
        </p:nvSpPr>
        <p:spPr>
          <a:xfrm>
            <a:off x="8350281" y="2857008"/>
            <a:ext cx="81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L4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411435-BB75-4CD6-9213-C2265E88CBF7}"/>
              </a:ext>
            </a:extLst>
          </p:cNvPr>
          <p:cNvSpPr txBox="1"/>
          <p:nvPr/>
        </p:nvSpPr>
        <p:spPr>
          <a:xfrm>
            <a:off x="8202850" y="2568449"/>
            <a:ext cx="80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L3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209F3-4F57-4ACD-A15D-DDDA82673514}"/>
              </a:ext>
            </a:extLst>
          </p:cNvPr>
          <p:cNvSpPr txBox="1"/>
          <p:nvPr/>
        </p:nvSpPr>
        <p:spPr>
          <a:xfrm>
            <a:off x="8032988" y="2224140"/>
            <a:ext cx="6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L2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0DFEA-0C0F-4B81-BCCB-36C79C3F1B02}"/>
              </a:ext>
            </a:extLst>
          </p:cNvPr>
          <p:cNvSpPr txBox="1"/>
          <p:nvPr/>
        </p:nvSpPr>
        <p:spPr>
          <a:xfrm>
            <a:off x="7983802" y="1857600"/>
            <a:ext cx="6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L1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C03AF-E623-4636-B5E5-16954B94EFEE}"/>
              </a:ext>
            </a:extLst>
          </p:cNvPr>
          <p:cNvSpPr txBox="1"/>
          <p:nvPr/>
        </p:nvSpPr>
        <p:spPr>
          <a:xfrm>
            <a:off x="3717999" y="5138092"/>
            <a:ext cx="876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Ischial Tuberosity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8F7600-25A7-410A-B156-ADB08D2EE1E0}"/>
              </a:ext>
            </a:extLst>
          </p:cNvPr>
          <p:cNvSpPr txBox="1"/>
          <p:nvPr/>
        </p:nvSpPr>
        <p:spPr>
          <a:xfrm>
            <a:off x="3638482" y="2593471"/>
            <a:ext cx="76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SI Joint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5DBBD4-25EB-4005-A943-2159694F0B17}"/>
              </a:ext>
            </a:extLst>
          </p:cNvPr>
          <p:cNvSpPr txBox="1"/>
          <p:nvPr/>
        </p:nvSpPr>
        <p:spPr>
          <a:xfrm>
            <a:off x="3070305" y="4628462"/>
            <a:ext cx="876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Pubic Symphysis</a:t>
            </a:r>
          </a:p>
        </p:txBody>
      </p:sp>
    </p:spTree>
    <p:extLst>
      <p:ext uri="{BB962C8B-B14F-4D97-AF65-F5344CB8AC3E}">
        <p14:creationId xmlns:p14="http://schemas.microsoft.com/office/powerpoint/2010/main" val="24036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5036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Xray 1/28 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46735-CC90-4E1A-8D71-319015DB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14" y="1046480"/>
            <a:ext cx="6059997" cy="515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3E74-3990-467A-A383-7D207232F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3" y="1046481"/>
            <a:ext cx="4413477" cy="549303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71064-5E61-44C2-A1AF-939CDE01484A}"/>
              </a:ext>
            </a:extLst>
          </p:cNvPr>
          <p:cNvSpPr/>
          <p:nvPr/>
        </p:nvSpPr>
        <p:spPr>
          <a:xfrm rot="9627894">
            <a:off x="8771020" y="3219722"/>
            <a:ext cx="61361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6A981D-9B51-4CA3-9DAA-8DB8E809D1FC}"/>
              </a:ext>
            </a:extLst>
          </p:cNvPr>
          <p:cNvCxnSpPr/>
          <p:nvPr/>
        </p:nvCxnSpPr>
        <p:spPr>
          <a:xfrm>
            <a:off x="-1407695" y="172051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F1BD4E-64E6-4B42-A6F9-91C3E03578B7}"/>
              </a:ext>
            </a:extLst>
          </p:cNvPr>
          <p:cNvSpPr txBox="1"/>
          <p:nvPr/>
        </p:nvSpPr>
        <p:spPr>
          <a:xfrm>
            <a:off x="586562" y="2404083"/>
            <a:ext cx="87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Greater Trochanter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884A6-0EF1-4F83-89F5-2CEBE1706B58}"/>
              </a:ext>
            </a:extLst>
          </p:cNvPr>
          <p:cNvSpPr txBox="1"/>
          <p:nvPr/>
        </p:nvSpPr>
        <p:spPr>
          <a:xfrm>
            <a:off x="1949534" y="3917421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27E99-1E0A-4FDE-A039-87032F5FBB5D}"/>
              </a:ext>
            </a:extLst>
          </p:cNvPr>
          <p:cNvSpPr txBox="1"/>
          <p:nvPr/>
        </p:nvSpPr>
        <p:spPr>
          <a:xfrm>
            <a:off x="6729690" y="2404083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D2CD-FCC5-4864-ADF0-13EA17B43457}"/>
              </a:ext>
            </a:extLst>
          </p:cNvPr>
          <p:cNvSpPr txBox="1"/>
          <p:nvPr/>
        </p:nvSpPr>
        <p:spPr>
          <a:xfrm>
            <a:off x="7472922" y="4806177"/>
            <a:ext cx="110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Femur (shaft)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D28E89-5750-4A6C-92F2-CB11669C4646}"/>
              </a:ext>
            </a:extLst>
          </p:cNvPr>
          <p:cNvCxnSpPr/>
          <p:nvPr/>
        </p:nvCxnSpPr>
        <p:spPr>
          <a:xfrm>
            <a:off x="8509000" y="3644900"/>
            <a:ext cx="133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F7A77A-7EA8-42DF-81F8-C5E639682DE0}"/>
              </a:ext>
            </a:extLst>
          </p:cNvPr>
          <p:cNvSpPr txBox="1"/>
          <p:nvPr/>
        </p:nvSpPr>
        <p:spPr>
          <a:xfrm>
            <a:off x="1949534" y="2023827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742C2-42CC-4529-92A5-7DBCE25DD29F}"/>
              </a:ext>
            </a:extLst>
          </p:cNvPr>
          <p:cNvSpPr txBox="1"/>
          <p:nvPr/>
        </p:nvSpPr>
        <p:spPr>
          <a:xfrm>
            <a:off x="1666859" y="2632297"/>
            <a:ext cx="87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Neck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9880" cy="843915"/>
          </a:xfrm>
        </p:spPr>
        <p:txBody>
          <a:bodyPr/>
          <a:lstStyle/>
          <a:p>
            <a:r>
              <a:rPr lang="en-US" dirty="0"/>
              <a:t>Continued X-ray 1/28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03AF1-D1F0-4A58-9C77-70AE152D5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70" y="1910080"/>
            <a:ext cx="5788833" cy="3800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4A561-C4E7-4FA5-A66F-B5F6EC1E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7" y="1397985"/>
            <a:ext cx="4574455" cy="4824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31F43-9058-44F0-832D-B506FF85BB8B}"/>
              </a:ext>
            </a:extLst>
          </p:cNvPr>
          <p:cNvSpPr txBox="1"/>
          <p:nvPr/>
        </p:nvSpPr>
        <p:spPr>
          <a:xfrm>
            <a:off x="6494558" y="2874345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4C1B6-AD42-47E4-8C7B-A435000C86CF}"/>
              </a:ext>
            </a:extLst>
          </p:cNvPr>
          <p:cNvSpPr txBox="1"/>
          <p:nvPr/>
        </p:nvSpPr>
        <p:spPr>
          <a:xfrm>
            <a:off x="3485118" y="3429000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653AB7-A775-486C-B6F1-9F08408B513B}"/>
              </a:ext>
            </a:extLst>
          </p:cNvPr>
          <p:cNvCxnSpPr/>
          <p:nvPr/>
        </p:nvCxnSpPr>
        <p:spPr>
          <a:xfrm flipV="1">
            <a:off x="8274050" y="3657600"/>
            <a:ext cx="781050" cy="2330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4C1B05-37E6-4A12-97D6-ADC69ECB1F7A}"/>
              </a:ext>
            </a:extLst>
          </p:cNvPr>
          <p:cNvSpPr txBox="1"/>
          <p:nvPr/>
        </p:nvSpPr>
        <p:spPr>
          <a:xfrm>
            <a:off x="3652850" y="160230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46C24-DC87-4CB3-A434-76FE9AA263D7}"/>
              </a:ext>
            </a:extLst>
          </p:cNvPr>
          <p:cNvSpPr txBox="1"/>
          <p:nvPr/>
        </p:nvSpPr>
        <p:spPr>
          <a:xfrm>
            <a:off x="3215726" y="2778390"/>
            <a:ext cx="87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Greater Trochanter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05BF0-B0FB-4BC8-8B42-CF289BC6E5FC}"/>
              </a:ext>
            </a:extLst>
          </p:cNvPr>
          <p:cNvSpPr txBox="1"/>
          <p:nvPr/>
        </p:nvSpPr>
        <p:spPr>
          <a:xfrm>
            <a:off x="6946182" y="2292993"/>
            <a:ext cx="87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Greater Trochanter</a:t>
            </a:r>
          </a:p>
        </p:txBody>
      </p:sp>
    </p:spTree>
    <p:extLst>
      <p:ext uri="{BB962C8B-B14F-4D97-AF65-F5344CB8AC3E}">
        <p14:creationId xmlns:p14="http://schemas.microsoft.com/office/powerpoint/2010/main" val="14384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627C-1E13-4ABE-A77A-7D681C6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Imaging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6A3E-3FEA-401A-8F41-7104335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X-ray Hip:  </a:t>
            </a:r>
            <a:r>
              <a:rPr lang="en-US" sz="2400" dirty="0"/>
              <a:t>Radiolucent line across the left proximal femur with some sclerosis may suggest subacute nondisplaced fracture. </a:t>
            </a:r>
          </a:p>
          <a:p>
            <a:r>
              <a:rPr lang="en-US" dirty="0"/>
              <a:t>CT ABD:</a:t>
            </a:r>
          </a:p>
          <a:p>
            <a:pPr lvl="1"/>
            <a:r>
              <a:rPr lang="en-US" b="0" i="0" u="none" strike="noStrike" baseline="0" dirty="0"/>
              <a:t>No acute abnormality within abdomen/pelvis.</a:t>
            </a:r>
          </a:p>
          <a:p>
            <a:pPr lvl="1"/>
            <a:r>
              <a:rPr lang="en-US" b="0" i="0" u="none" strike="noStrike" baseline="0" dirty="0" err="1"/>
              <a:t>Dextroscoliotic</a:t>
            </a:r>
            <a:r>
              <a:rPr lang="en-US" b="0" i="0" u="none" strike="noStrike" baseline="0" dirty="0"/>
              <a:t> curvature of the lumbar spine with co-existing</a:t>
            </a:r>
            <a:r>
              <a:rPr lang="en-US" dirty="0"/>
              <a:t> </a:t>
            </a:r>
            <a:r>
              <a:rPr lang="en-US" b="0" i="0" u="none" strike="noStrike" baseline="0" dirty="0"/>
              <a:t>severe degenerative changes</a:t>
            </a:r>
          </a:p>
          <a:p>
            <a:pPr marL="457200" lvl="1" indent="0">
              <a:buNone/>
            </a:pPr>
            <a:endParaRPr lang="en-US" sz="2800" b="0" i="0" u="none" strike="noStrike" baseline="0" dirty="0"/>
          </a:p>
          <a:p>
            <a:r>
              <a:rPr lang="en-US" dirty="0"/>
              <a:t>Due to limited view of femurs on CT, ED ordered CT Hip w/o contrast</a:t>
            </a:r>
            <a:endParaRPr lang="en-US" b="0" i="0" u="none" strike="noStrike" baseline="0" dirty="0"/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4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2E4A9-7272-47E7-8B4A-5BCB52084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1" y="1483928"/>
            <a:ext cx="11373435" cy="521361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1A7815-60D7-4207-AF58-36BB8F952C63}"/>
              </a:ext>
            </a:extLst>
          </p:cNvPr>
          <p:cNvSpPr/>
          <p:nvPr/>
        </p:nvSpPr>
        <p:spPr>
          <a:xfrm rot="10127481">
            <a:off x="10789920" y="3542097"/>
            <a:ext cx="452387" cy="13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E41C-717C-4739-8991-63AFB0AB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DBDCE-522B-4A04-AF06-48616B18A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40" y="1027906"/>
            <a:ext cx="4527783" cy="4515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9526A-796E-4A70-AA6E-23D3E2AFE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92" y="1308495"/>
            <a:ext cx="3714941" cy="4616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5D580-6BA5-41CB-BCCF-339738C4F531}"/>
              </a:ext>
            </a:extLst>
          </p:cNvPr>
          <p:cNvSpPr txBox="1"/>
          <p:nvPr/>
        </p:nvSpPr>
        <p:spPr>
          <a:xfrm>
            <a:off x="7983725" y="2639215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59A7D-904B-4DD3-B7B5-63117D50F8D3}"/>
              </a:ext>
            </a:extLst>
          </p:cNvPr>
          <p:cNvSpPr txBox="1"/>
          <p:nvPr/>
        </p:nvSpPr>
        <p:spPr>
          <a:xfrm>
            <a:off x="3960364" y="1934119"/>
            <a:ext cx="9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729AE-6CFA-4E34-83F7-F1076A6FBA40}"/>
              </a:ext>
            </a:extLst>
          </p:cNvPr>
          <p:cNvSpPr txBox="1"/>
          <p:nvPr/>
        </p:nvSpPr>
        <p:spPr>
          <a:xfrm>
            <a:off x="1802674" y="4650378"/>
            <a:ext cx="888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Beaking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F11264-69A1-4E60-9585-A56467C29DAA}"/>
              </a:ext>
            </a:extLst>
          </p:cNvPr>
          <p:cNvCxnSpPr/>
          <p:nvPr/>
        </p:nvCxnSpPr>
        <p:spPr>
          <a:xfrm flipH="1">
            <a:off x="9308431" y="3429000"/>
            <a:ext cx="4049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940F9F-AA98-4A08-96E9-EF70FDEB9258}"/>
              </a:ext>
            </a:extLst>
          </p:cNvPr>
          <p:cNvSpPr txBox="1"/>
          <p:nvPr/>
        </p:nvSpPr>
        <p:spPr>
          <a:xfrm>
            <a:off x="7983725" y="1382911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226438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627C-1E13-4ABE-A77A-7D681C6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Imaging Findings from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6A3E-3FEA-401A-8F41-7104335DF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0" i="0" u="none" strike="noStrike" baseline="0" dirty="0">
                <a:solidFill>
                  <a:schemeClr val="bg1"/>
                </a:solidFill>
              </a:rPr>
              <a:t>Left femur - Hypertrophic periosteal and endosteal thickening at the lateral cortex of the with incomplete fracture </a:t>
            </a:r>
            <a:r>
              <a:rPr lang="en-US" sz="3200" b="0" i="0" u="none" strike="noStrike" baseline="0" dirty="0" err="1">
                <a:solidFill>
                  <a:schemeClr val="bg1"/>
                </a:solidFill>
              </a:rPr>
              <a:t>lucency</a:t>
            </a:r>
            <a:r>
              <a:rPr lang="en-US" sz="3200" b="0" i="0" u="none" strike="noStrike" baseline="0" dirty="0">
                <a:solidFill>
                  <a:schemeClr val="bg1"/>
                </a:solidFill>
              </a:rPr>
              <a:t> </a:t>
            </a:r>
          </a:p>
          <a:p>
            <a:pPr algn="l" rtl="0"/>
            <a:r>
              <a:rPr lang="en-US" sz="3200" b="0" i="0" u="none" strike="noStrike" baseline="0" dirty="0">
                <a:solidFill>
                  <a:schemeClr val="bg1"/>
                </a:solidFill>
              </a:rPr>
              <a:t>Right femur - Hypertrophic periosteal thickening of the lateral cortex in the proximal shaft, approximately 9 cm below the lesser trochanter</a:t>
            </a:r>
          </a:p>
        </p:txBody>
      </p:sp>
    </p:spTree>
    <p:extLst>
      <p:ext uri="{BB962C8B-B14F-4D97-AF65-F5344CB8AC3E}">
        <p14:creationId xmlns:p14="http://schemas.microsoft.com/office/powerpoint/2010/main" val="15023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951</Words>
  <Application>Microsoft Office PowerPoint</Application>
  <PresentationFormat>Widescreen</PresentationFormat>
  <Paragraphs>134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Garamond Pro</vt:lpstr>
      <vt:lpstr>Arial</vt:lpstr>
      <vt:lpstr>Calibri</vt:lpstr>
      <vt:lpstr>Calibri Light</vt:lpstr>
      <vt:lpstr>Courier New</vt:lpstr>
      <vt:lpstr>Office Theme</vt:lpstr>
      <vt:lpstr>Bisphosphonate Fracture </vt:lpstr>
      <vt:lpstr>Clinical History</vt:lpstr>
      <vt:lpstr>ED X-ray Initial Imaging (1/28)</vt:lpstr>
      <vt:lpstr>Xray 1/28 Cont.</vt:lpstr>
      <vt:lpstr>Continued X-ray 1/28</vt:lpstr>
      <vt:lpstr>Key Imaging Findings</vt:lpstr>
      <vt:lpstr>CT HIP</vt:lpstr>
      <vt:lpstr>CT HIP</vt:lpstr>
      <vt:lpstr>Key Imaging Findings from CT</vt:lpstr>
      <vt:lpstr>Differential Diagnosis</vt:lpstr>
      <vt:lpstr>Following up</vt:lpstr>
      <vt:lpstr>Final Diagnosis</vt:lpstr>
      <vt:lpstr>Discussion</vt:lpstr>
      <vt:lpstr>Treatment</vt:lpstr>
      <vt:lpstr>ACR appropriateness Criteria</vt:lpstr>
      <vt:lpstr>ACR appropriateness Criteria</vt:lpstr>
      <vt:lpstr>Take Home Points / Teaching points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(diagnosis)</dc:title>
  <dc:creator>Saagar Patel</dc:creator>
  <cp:lastModifiedBy>efaitom@gmail.com</cp:lastModifiedBy>
  <cp:revision>111</cp:revision>
  <dcterms:created xsi:type="dcterms:W3CDTF">2019-09-13T05:09:22Z</dcterms:created>
  <dcterms:modified xsi:type="dcterms:W3CDTF">2021-02-04T02:26:52Z</dcterms:modified>
</cp:coreProperties>
</file>