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87" r:id="rId3"/>
    <p:sldId id="270" r:id="rId4"/>
    <p:sldId id="286" r:id="rId5"/>
    <p:sldId id="285" r:id="rId6"/>
    <p:sldId id="271" r:id="rId7"/>
    <p:sldId id="289" r:id="rId8"/>
    <p:sldId id="280" r:id="rId9"/>
    <p:sldId id="281" r:id="rId10"/>
    <p:sldId id="298" r:id="rId11"/>
    <p:sldId id="260" r:id="rId12"/>
    <p:sldId id="261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64" r:id="rId21"/>
    <p:sldId id="266" r:id="rId22"/>
    <p:sldId id="300" r:id="rId23"/>
    <p:sldId id="299" r:id="rId24"/>
    <p:sldId id="267" r:id="rId25"/>
    <p:sldId id="268" r:id="rId26"/>
    <p:sldId id="26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vel, Manickam" initials="KM" lastIdx="8" clrIdx="0">
    <p:extLst>
      <p:ext uri="{19B8F6BF-5375-455C-9EA6-DF929625EA0E}">
        <p15:presenceInfo xmlns:p15="http://schemas.microsoft.com/office/powerpoint/2012/main" userId="S::manickam.kumaravel@uth.tmc.edu::5b425f44-68ac-4662-b696-6ba508bd0f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4" autoAdjust="0"/>
    <p:restoredTop sz="94660"/>
  </p:normalViewPr>
  <p:slideViewPr>
    <p:cSldViewPr snapToGrid="0">
      <p:cViewPr varScale="1">
        <p:scale>
          <a:sx n="69" d="100"/>
          <a:sy n="69" d="100"/>
        </p:scale>
        <p:origin x="7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8:56.616" idx="8">
    <p:pos x="10" y="10"/>
    <p:text>Final diagnosis with highlights mentioned</p:text>
    <p:extLst>
      <p:ext uri="{C676402C-5697-4E1C-873F-D02D1690AC5C}">
        <p15:threadingInfo xmlns:p15="http://schemas.microsoft.com/office/powerpoint/2012/main" timeZoneBias="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A6318-831A-4C88-841B-3153665FCA59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983CC-923E-457C-BF98-1987186FC3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Patchy asymmetric interstitial opacities throughout bilateral lungs, compatible with pneumonia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983CC-923E-457C-BF98-1987186FC3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561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Right jugular approach ECMO overlies distal SVC and IVC approach ECMO </a:t>
            </a:r>
            <a:r>
              <a:rPr lang="en-US" dirty="0" err="1"/>
              <a:t>cathether</a:t>
            </a:r>
            <a:r>
              <a:rPr lang="en-US" dirty="0"/>
              <a:t> overlies the right atrium at level of T9; endotracheal tube; bilateral interstitial pulmonary opacities, new pneumomediastinum, subcutaneous emphysema in the base of the neck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983CC-923E-457C-BF98-1987186FC3D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3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Diffuse interstitial and alveolar opacities throughout the lungs, likely representing sequelae of COVID 19 </a:t>
            </a:r>
            <a:r>
              <a:rPr lang="en-US" dirty="0" err="1"/>
              <a:t>pna</a:t>
            </a:r>
            <a:r>
              <a:rPr lang="en-US" dirty="0"/>
              <a:t> and ARDS, right IJ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983CC-923E-457C-BF98-1987186FC3D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908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Direct costs 85, indirect 95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983CC-923E-457C-BF98-1987186FC3D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46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5F93D-444E-4145-BBBB-C778E25C7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24BD24-6B2D-4F0C-9951-AA45451F6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13A9D-4B8C-48BE-B4E1-510F9B4E4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38CF62D-F14E-4580-8184-BC76D68A3BD6}"/>
              </a:ext>
            </a:extLst>
          </p:cNvPr>
          <p:cNvGrpSpPr/>
          <p:nvPr userDrawn="1"/>
        </p:nvGrpSpPr>
        <p:grpSpPr>
          <a:xfrm>
            <a:off x="1419290" y="5344886"/>
            <a:ext cx="9557657" cy="1513114"/>
            <a:chOff x="-101600" y="5349875"/>
            <a:chExt cx="9557657" cy="151311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8222221-99B3-487B-9E84-7709D5058CD5}"/>
                </a:ext>
              </a:extLst>
            </p:cNvPr>
            <p:cNvSpPr/>
            <p:nvPr userDrawn="1"/>
          </p:nvSpPr>
          <p:spPr>
            <a:xfrm>
              <a:off x="-101600" y="5349875"/>
              <a:ext cx="9557657" cy="151311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F40B73D-FCF3-460C-BA3F-19C814E5B2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7415" y="5608080"/>
              <a:ext cx="5149169" cy="8591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5675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42FCA-6B91-457E-AF40-2EAC5AA55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3F4AC-E34B-4957-ABA9-8CAD1530B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DDA22-D261-4BEF-939B-B11C70908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1D608-46CB-4D4C-9EF7-17E1ECEC6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72729-3FFD-4115-B0A2-20F313F6D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D6DA23-E649-4B0B-B20A-AB265094D053}"/>
              </a:ext>
            </a:extLst>
          </p:cNvPr>
          <p:cNvSpPr/>
          <p:nvPr userDrawn="1"/>
        </p:nvSpPr>
        <p:spPr>
          <a:xfrm>
            <a:off x="0" y="6241046"/>
            <a:ext cx="12192000" cy="60234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8DFB9A-F977-4B78-8428-F8ACEDCF83F8}"/>
              </a:ext>
            </a:extLst>
          </p:cNvPr>
          <p:cNvSpPr txBox="1"/>
          <p:nvPr userDrawn="1"/>
        </p:nvSpPr>
        <p:spPr>
          <a:xfrm>
            <a:off x="4221583" y="6336672"/>
            <a:ext cx="3693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dobe Garamond Pro" panose="02020502060506020403" pitchFamily="18" charset="0"/>
              </a:rPr>
              <a:t>McGovern Medical School</a:t>
            </a:r>
          </a:p>
        </p:txBody>
      </p:sp>
    </p:spTree>
    <p:extLst>
      <p:ext uri="{BB962C8B-B14F-4D97-AF65-F5344CB8AC3E}">
        <p14:creationId xmlns:p14="http://schemas.microsoft.com/office/powerpoint/2010/main" val="2707886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6F83F-EE9C-45BA-B0AF-DDE4DABA3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EF7D3-6DEB-44BC-9B6F-26D4AC5B2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932AF-7DF9-42DC-B0DE-74A4FB53F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66233-2BE1-43F2-9612-05A4B5254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702B0-FB7F-4380-ABB6-6B8C596FA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34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C61A3-724B-48E9-A36F-D0A30C6FD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61AE6-3729-4AD6-A3D8-36C1BC2874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FDA9C-B802-4CC5-B791-1F957C7CF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50E1D7-F9C1-4723-9BF3-3F9095DE4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620F4-9E91-4C6C-B120-FD2BCD741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1D4600-8EBC-419A-9441-48F49E072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3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48342-8909-46BB-AB91-288641747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306153-D4B5-42BC-94BF-CCF6AAB80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B18DEF-7A6B-4804-8CD2-F1BEE79C3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3FDDFE-E25C-422B-8538-26A54E9DD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961F16-A61F-48CA-B6DE-D6E12EDB39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244A6B-9661-439F-9D22-03589EE02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7C780C-C0CC-45E5-A032-268309A34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865D89-38A2-4677-BC7F-BA0DFB8B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7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87E8F-1087-4C29-91D5-5319DF46A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222BD7-97F6-40D9-9330-6067D32BE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7C63E3-8BB5-4DB5-9FE7-59B4EF121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FE7BE7-9B7D-439A-B4C8-0D57FFDB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39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4C6209-C741-4EA6-81CA-0575872F3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E86C08-0FEA-437E-8DBF-5BD1791C7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BBC8D-78AC-45D8-A593-15294AC8E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78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A346-4AB2-425B-83F7-48B3F1789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E7E43-D112-495C-B052-5F3DAAF57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16687-90F1-40FB-A522-1F9B085D49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0480F-A465-495B-9EA4-72137FEF8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AD194-635C-4AD9-AAD1-D57733373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C7DAD-276A-4260-9133-248664785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2B3DC-A03B-4FA5-8A8C-D4BB390E9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48096A-7F3A-4B39-8832-44F8D56D55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763CA-7EBF-4C4A-9074-CB302B666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D08105-3176-4977-BE65-2745C6DD6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E6514-1EDE-4CA6-9EE3-9D3CC6563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CC4D9-8EFA-4513-B08A-26281EBEE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30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ECF77-DF06-493D-A550-E6B5FDC53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CBB4A2-208D-4A95-9445-906CBBD7A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57EFB-143F-46F8-89FF-466389C20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A9644-500A-4D4E-A7FB-722AC224A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5EE65-0676-4436-A45E-EB4867A0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39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0F6F57-C2DA-4B49-AE74-40A4E544DA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363672-9AE6-4139-B826-132B27A00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55986-5B03-43D0-B9AE-415952FB4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3C262-2476-487A-90A4-BE2F30EBA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18207-C586-47C8-A5C6-D58927885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26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6D748D-1C6F-4CC0-B18D-E1409E33B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EAE89-AE55-4A97-B0FF-28649F74D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93511-DB32-4F69-A48A-528C891C0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56365-18A5-4883-8E30-8DC8FAEB18E3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EAA80-D800-4539-BF4B-C095AE394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84420-738F-4948-8D5B-A3FED505E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482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paedia.org/cases/pulmonary-haemorrhage" TargetMode="External"/><Relationship Id="rId2" Type="http://schemas.openxmlformats.org/officeDocument/2006/relationships/hyperlink" Target="https://radiopaedia.org/cases/apo-arrows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adiopaedia.org/articles/acute-respiratory-distress-syndrome-1?lang=us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iptmag.com/features/writers-on-the-web-theme-and-asking-the-central-question-what-the-heck-is-my-web-series-about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6D681-B8FD-4347-800D-AA193CFD5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18010"/>
            <a:ext cx="9144000" cy="94404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COVID Pneumonia with Rapidly Progressive Acute Respiratory Distress Syndrome (ARDS)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4D603A-7EEC-4D1E-B5C5-4348356C07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Jess Laney</a:t>
            </a:r>
            <a:endParaRPr lang="en-US" dirty="0"/>
          </a:p>
          <a:p>
            <a:r>
              <a:rPr lang="en-US" dirty="0" smtClean="0"/>
              <a:t>March 3</a:t>
            </a:r>
            <a:r>
              <a:rPr lang="en-US" baseline="30000" dirty="0" smtClean="0"/>
              <a:t>rd</a:t>
            </a:r>
            <a:r>
              <a:rPr lang="en-US" dirty="0" smtClean="0"/>
              <a:t>, 2021</a:t>
            </a:r>
            <a:endParaRPr lang="en-US" dirty="0"/>
          </a:p>
          <a:p>
            <a:r>
              <a:rPr lang="en-US" dirty="0" smtClean="0"/>
              <a:t>RAD 4001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53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71E91-4F42-403A-A4AF-58C8F8A7D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7E120-3F07-4FB1-9690-F2D8CBCB0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47 y/o woman with PMH of insulin-dependent Type 2 DM and morbid obesity presents with:</a:t>
            </a:r>
            <a:endParaRPr lang="en-US" dirty="0"/>
          </a:p>
          <a:p>
            <a:pPr lvl="1"/>
            <a:r>
              <a:rPr lang="en-US" dirty="0" smtClean="0"/>
              <a:t>Chief complaint: weakness</a:t>
            </a:r>
            <a:endParaRPr lang="en-US" dirty="0"/>
          </a:p>
          <a:p>
            <a:pPr lvl="1"/>
            <a:r>
              <a:rPr lang="en-US" dirty="0"/>
              <a:t>Associated symptoms: chest pain</a:t>
            </a:r>
            <a:r>
              <a:rPr lang="en-US" dirty="0" smtClean="0"/>
              <a:t>, cough, </a:t>
            </a:r>
            <a:r>
              <a:rPr lang="en-US" dirty="0"/>
              <a:t>n/v, diarrhea, RUQ </a:t>
            </a:r>
            <a:r>
              <a:rPr lang="en-US" dirty="0" smtClean="0"/>
              <a:t>abdominal pain, increased thirst</a:t>
            </a:r>
          </a:p>
          <a:p>
            <a:pPr lvl="1"/>
            <a:r>
              <a:rPr lang="en-US" dirty="0"/>
              <a:t>Workup by PCP two days prior showed positive COVID </a:t>
            </a:r>
            <a:r>
              <a:rPr lang="en-US" dirty="0" smtClean="0"/>
              <a:t>test and patient has been too weak to check blood glucose</a:t>
            </a:r>
            <a:endParaRPr lang="en-US" dirty="0"/>
          </a:p>
          <a:p>
            <a:pPr lvl="1"/>
            <a:r>
              <a:rPr lang="en-US" dirty="0" smtClean="0"/>
              <a:t>Vitals</a:t>
            </a:r>
            <a:r>
              <a:rPr lang="en-US" dirty="0"/>
              <a:t>: </a:t>
            </a:r>
            <a:r>
              <a:rPr lang="en-US" dirty="0" smtClean="0"/>
              <a:t>BP 129/80</a:t>
            </a:r>
            <a:r>
              <a:rPr lang="en-US" dirty="0"/>
              <a:t>, </a:t>
            </a:r>
            <a:r>
              <a:rPr lang="en-US" dirty="0" smtClean="0"/>
              <a:t>HR 115</a:t>
            </a:r>
            <a:r>
              <a:rPr lang="en-US" dirty="0"/>
              <a:t>, </a:t>
            </a:r>
            <a:r>
              <a:rPr lang="en-US" dirty="0" smtClean="0"/>
              <a:t>RR 22</a:t>
            </a:r>
            <a:r>
              <a:rPr lang="en-US" dirty="0"/>
              <a:t>, </a:t>
            </a:r>
            <a:r>
              <a:rPr lang="en-US" dirty="0" smtClean="0"/>
              <a:t>SpO2 94%, T 99.1</a:t>
            </a:r>
          </a:p>
          <a:p>
            <a:pPr lvl="1"/>
            <a:r>
              <a:rPr lang="en-US" dirty="0" smtClean="0"/>
              <a:t>After initial workup, patient admitted for atypical pneumonia and diabetic ketoacidosis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03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D78D0-F220-448D-AA4F-61E0E1207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CXR on admission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E634F1-9024-4E4C-B7CD-F3B217930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24801"/>
            <a:ext cx="6208116" cy="51339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15916" y="2937619"/>
            <a:ext cx="2968283" cy="2308324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Patchy, asymmetric interstitial opacities throughout bilateral lungs, consistent with atypical viral pneumonia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70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71E91-4F42-403A-A4AF-58C8F8A7D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</a:t>
            </a:r>
            <a:r>
              <a:rPr lang="en-US" dirty="0" smtClean="0"/>
              <a:t>History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7E120-3F07-4FB1-9690-F2D8CBCB0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2914"/>
            <a:ext cx="10515600" cy="4351338"/>
          </a:xfrm>
        </p:spPr>
        <p:txBody>
          <a:bodyPr/>
          <a:lstStyle/>
          <a:p>
            <a:r>
              <a:rPr lang="en-US" dirty="0" smtClean="0"/>
              <a:t>Hospital Course</a:t>
            </a:r>
            <a:endParaRPr lang="en-US" dirty="0"/>
          </a:p>
          <a:p>
            <a:pPr lvl="1"/>
            <a:r>
              <a:rPr lang="en-US" dirty="0" smtClean="0"/>
              <a:t>Steadily increasing oxygen requirements over hospital course</a:t>
            </a:r>
            <a:endParaRPr lang="en-US" dirty="0"/>
          </a:p>
          <a:p>
            <a:pPr lvl="1"/>
            <a:r>
              <a:rPr lang="en-US" dirty="0" smtClean="0"/>
              <a:t>Day 7: requires therapeutic anticoagulation for highly elevated D-dimer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Day 11: patient develops acute hypoxic respiratory failure with hypotensive shock overnight</a:t>
            </a:r>
            <a:endParaRPr lang="en-US" dirty="0"/>
          </a:p>
          <a:p>
            <a:pPr lvl="1"/>
            <a:r>
              <a:rPr lang="en-US" dirty="0" smtClean="0"/>
              <a:t>Patient intubated with no improvement in shock despite ventilator adjustment (P/F ratio 71)</a:t>
            </a:r>
          </a:p>
          <a:p>
            <a:pPr lvl="1"/>
            <a:r>
              <a:rPr lang="en-US" dirty="0" err="1" smtClean="0"/>
              <a:t>Veno</a:t>
            </a:r>
            <a:r>
              <a:rPr lang="en-US" dirty="0" smtClean="0"/>
              <a:t>-venous (VV) ECMO placed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57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8C8EA-A3E6-4983-9981-73E2B2B3A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A21AF-5C56-4371-BC6C-A6CCCC230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Acute Respiratory Distress Syndrome (ARDS)</a:t>
            </a:r>
          </a:p>
          <a:p>
            <a:r>
              <a:rPr lang="en-US" dirty="0" smtClean="0"/>
              <a:t>Pneumothorax </a:t>
            </a:r>
          </a:p>
          <a:p>
            <a:r>
              <a:rPr lang="en-US" dirty="0" smtClean="0"/>
              <a:t>Acute pulmonary edema</a:t>
            </a:r>
          </a:p>
          <a:p>
            <a:r>
              <a:rPr lang="en-US" dirty="0" smtClean="0"/>
              <a:t>Pleural effusion(s)</a:t>
            </a:r>
          </a:p>
          <a:p>
            <a:r>
              <a:rPr lang="en-US" dirty="0" smtClean="0"/>
              <a:t>Pulmonary hemorrhage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34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7B1A4E-DA49-464A-BB83-1E50ABED7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430" y="367258"/>
            <a:ext cx="5713140" cy="56023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6169" y="2899477"/>
            <a:ext cx="2968283" cy="830997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Right jugular approach ECMO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22525" y="4481729"/>
            <a:ext cx="2968283" cy="46166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bg1"/>
                </a:solidFill>
              </a:rPr>
              <a:t>Pneumomediastinum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22525" y="1934223"/>
            <a:ext cx="2968283" cy="46166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Endotracheal tube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6168" y="964727"/>
            <a:ext cx="2968283" cy="1200329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Extensive patchy airspace opacities in both lungs</a:t>
            </a:r>
            <a:endParaRPr lang="en-US" sz="2400" b="1" dirty="0">
              <a:solidFill>
                <a:schemeClr val="bg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658794" y="1934223"/>
            <a:ext cx="3334043" cy="965254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6513342" y="1167618"/>
            <a:ext cx="3019864" cy="766605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8848579" y="3460652"/>
            <a:ext cx="2039815" cy="1021077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900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CXR on Admission vs. Day 11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93B3E3-368A-42CA-B372-0D1FE7BE7C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888205"/>
            <a:ext cx="5181600" cy="422617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1E634F1-9024-4E4C-B7CD-F3B21793010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1858766"/>
            <a:ext cx="5181600" cy="428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3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CE654-BDD0-443E-A69F-34B2EB055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50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BE3923-9223-4B4F-BCCD-0ABF02FBE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483" y="1690688"/>
            <a:ext cx="6051966" cy="49116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6099" y="1690688"/>
            <a:ext cx="2968283" cy="1200329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Diffuse interstitial and alveolar opacities throughout the </a:t>
            </a:r>
            <a:r>
              <a:rPr lang="en-US" sz="2400" b="1" dirty="0" smtClean="0">
                <a:solidFill>
                  <a:schemeClr val="bg1"/>
                </a:solidFill>
              </a:rPr>
              <a:t>lungs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55307" y="4113236"/>
            <a:ext cx="1149075" cy="46166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Right IJ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35221" y="797074"/>
            <a:ext cx="2017776" cy="46166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tracheostomy</a:t>
            </a:r>
            <a:endParaRPr lang="en-US" sz="2400" b="1" dirty="0">
              <a:solidFill>
                <a:schemeClr val="bg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193366" y="2290852"/>
            <a:ext cx="3207434" cy="1822384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7102684" y="1258739"/>
            <a:ext cx="2196061" cy="1047678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15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26780-BDB7-4378-A655-5B50BDF4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5153" y="656220"/>
            <a:ext cx="4366847" cy="1539209"/>
          </a:xfrm>
        </p:spPr>
        <p:txBody>
          <a:bodyPr>
            <a:normAutofit fontScale="90000"/>
          </a:bodyPr>
          <a:lstStyle/>
          <a:p>
            <a:r>
              <a:rPr lang="en-US" dirty="0"/>
              <a:t>CT w/out contrast </a:t>
            </a:r>
            <a:r>
              <a:rPr lang="en-US" dirty="0" smtClean="0"/>
              <a:t>Day 55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75" y="635019"/>
            <a:ext cx="3525130" cy="284097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002" y="656220"/>
            <a:ext cx="3456499" cy="28197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58" y="3765522"/>
            <a:ext cx="3414347" cy="279046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2003" y="3765522"/>
            <a:ext cx="3456499" cy="279046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940999" y="1779930"/>
            <a:ext cx="3889930" cy="830997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Diffuse bilateral </a:t>
            </a:r>
            <a:r>
              <a:rPr lang="en-US" sz="2400" b="1" dirty="0" err="1">
                <a:solidFill>
                  <a:schemeClr val="bg1"/>
                </a:solidFill>
              </a:rPr>
              <a:t>groundglass</a:t>
            </a:r>
            <a:r>
              <a:rPr lang="en-US" sz="2400" b="1" dirty="0">
                <a:solidFill>
                  <a:schemeClr val="bg1"/>
                </a:solidFill>
              </a:rPr>
              <a:t> and consolidative opacities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40999" y="2772726"/>
            <a:ext cx="3889930" cy="830997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Diffuse interlobular </a:t>
            </a:r>
            <a:r>
              <a:rPr lang="en-US" sz="2400" b="1" dirty="0">
                <a:solidFill>
                  <a:schemeClr val="bg1"/>
                </a:solidFill>
              </a:rPr>
              <a:t>and </a:t>
            </a:r>
            <a:r>
              <a:rPr lang="en-US" sz="2400" b="1" dirty="0" err="1">
                <a:solidFill>
                  <a:schemeClr val="bg1"/>
                </a:solidFill>
              </a:rPr>
              <a:t>intralobular</a:t>
            </a:r>
            <a:r>
              <a:rPr lang="en-US" sz="2400" b="1" dirty="0">
                <a:solidFill>
                  <a:schemeClr val="bg1"/>
                </a:solidFill>
              </a:rPr>
              <a:t> septal thickening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40999" y="4560721"/>
            <a:ext cx="3889930" cy="1938992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Overall pulmonary findings most consistent with atypical viral pneumonia and ARDS with early findings of organizing/fibrotic changes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40999" y="3765522"/>
            <a:ext cx="3889930" cy="461665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Mild bilateral bronchiectasis</a:t>
            </a:r>
          </a:p>
        </p:txBody>
      </p:sp>
    </p:spTree>
    <p:extLst>
      <p:ext uri="{BB962C8B-B14F-4D97-AF65-F5344CB8AC3E}">
        <p14:creationId xmlns:p14="http://schemas.microsoft.com/office/powerpoint/2010/main" val="10417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26780-BDB7-4378-A655-5B50BDF4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754"/>
            <a:ext cx="10515600" cy="1325563"/>
          </a:xfrm>
        </p:spPr>
        <p:txBody>
          <a:bodyPr/>
          <a:lstStyle/>
          <a:p>
            <a:r>
              <a:rPr lang="en-US" dirty="0"/>
              <a:t>CT w/out contrast day 55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521" y="1376317"/>
            <a:ext cx="6460955" cy="510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5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0627C-1E13-4ABE-A77A-7D681C620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Imaging Findings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36A3E-3FEA-401A-8F41-7104335DF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0203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Patient admitted for DKA with positive COVID-19 test and mild respiratory symptoms develops acute hypoxic respiratory failure and hypotensive shock on day 11 of hospital stay </a:t>
            </a:r>
          </a:p>
          <a:p>
            <a:r>
              <a:rPr lang="en-US" dirty="0" smtClean="0"/>
              <a:t>CXR initially shows </a:t>
            </a:r>
            <a:r>
              <a:rPr lang="en-US" dirty="0"/>
              <a:t>e</a:t>
            </a:r>
            <a:r>
              <a:rPr lang="en-US" dirty="0" smtClean="0"/>
              <a:t>xtensive </a:t>
            </a:r>
            <a:r>
              <a:rPr lang="en-US" dirty="0"/>
              <a:t>patchy airspace </a:t>
            </a:r>
            <a:r>
              <a:rPr lang="en-US" dirty="0" smtClean="0"/>
              <a:t>opacities in </a:t>
            </a:r>
            <a:r>
              <a:rPr lang="en-US" dirty="0"/>
              <a:t>both lungs consistent with ARDS or multifocal infectious </a:t>
            </a:r>
            <a:r>
              <a:rPr lang="en-US" dirty="0" smtClean="0"/>
              <a:t>process and </a:t>
            </a:r>
            <a:r>
              <a:rPr lang="en-US" dirty="0"/>
              <a:t>mild to moderate </a:t>
            </a:r>
            <a:r>
              <a:rPr lang="en-US" dirty="0" err="1" smtClean="0"/>
              <a:t>pneumomediastinum</a:t>
            </a:r>
            <a:endParaRPr lang="en-US" dirty="0" smtClean="0"/>
          </a:p>
          <a:p>
            <a:r>
              <a:rPr lang="en-US" dirty="0" smtClean="0"/>
              <a:t>CXR remains relatively unchanged over course of 50 days</a:t>
            </a:r>
          </a:p>
          <a:p>
            <a:r>
              <a:rPr lang="en-US" dirty="0" smtClean="0"/>
              <a:t>CT w/o contrast on day 55 </a:t>
            </a:r>
            <a:r>
              <a:rPr lang="en-US" dirty="0"/>
              <a:t>shows </a:t>
            </a:r>
            <a:r>
              <a:rPr lang="en-US" dirty="0" smtClean="0"/>
              <a:t>diffuse </a:t>
            </a:r>
            <a:r>
              <a:rPr lang="en-US" dirty="0"/>
              <a:t>bilateral </a:t>
            </a:r>
            <a:r>
              <a:rPr lang="en-US" dirty="0" err="1"/>
              <a:t>groundglass</a:t>
            </a:r>
            <a:r>
              <a:rPr lang="en-US" dirty="0"/>
              <a:t> and consolidative opacities &amp; interlobular and </a:t>
            </a:r>
            <a:r>
              <a:rPr lang="en-US" dirty="0" err="1"/>
              <a:t>intralobular</a:t>
            </a:r>
            <a:r>
              <a:rPr lang="en-US" dirty="0"/>
              <a:t> septal </a:t>
            </a:r>
            <a:r>
              <a:rPr lang="en-US" dirty="0" smtClean="0"/>
              <a:t>thickening as well as mild </a:t>
            </a:r>
            <a:r>
              <a:rPr lang="en-US" dirty="0"/>
              <a:t>bilateral </a:t>
            </a:r>
            <a:r>
              <a:rPr lang="en-US" dirty="0" smtClean="0"/>
              <a:t>bronchiectasis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24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F67A5-9DA8-4D9D-A0F3-C50B16621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</a:t>
            </a:r>
            <a:r>
              <a:rPr lang="en-US" dirty="0" smtClean="0"/>
              <a:t>Diagnosis (based on imaging findings)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C2B0A-3214-4459-9DE7-093A2FFDD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ARDS</a:t>
            </a:r>
          </a:p>
          <a:p>
            <a:r>
              <a:rPr lang="en-US" dirty="0" smtClean="0"/>
              <a:t>Acute pulmonary edema</a:t>
            </a:r>
          </a:p>
          <a:p>
            <a:r>
              <a:rPr lang="en-US" dirty="0" smtClean="0"/>
              <a:t>Pulmonary hemorrhage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55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Differential Diagnosis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9895" y="1377480"/>
            <a:ext cx="5157787" cy="823912"/>
          </a:xfrm>
        </p:spPr>
        <p:txBody>
          <a:bodyPr/>
          <a:lstStyle/>
          <a:p>
            <a:r>
              <a:rPr lang="en-US" dirty="0" smtClean="0"/>
              <a:t>Patient case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62145" y="1565059"/>
            <a:ext cx="5183188" cy="82391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Acute Pulmonary Edema</a:t>
            </a:r>
            <a:r>
              <a:rPr lang="en-US" sz="2200" baseline="30000" dirty="0" smtClean="0"/>
              <a:t>1</a:t>
            </a:r>
          </a:p>
          <a:p>
            <a:r>
              <a:rPr lang="en-US" dirty="0" smtClean="0"/>
              <a:t>(alveolar white arrows, interstitial black)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862145" y="2458878"/>
            <a:ext cx="3803298" cy="3684588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2193B3E3-368A-42CA-B372-0D1FE7BE7C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159895" y="2458878"/>
            <a:ext cx="4517572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98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Differential Diagnosis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9895" y="1273970"/>
            <a:ext cx="5157787" cy="823912"/>
          </a:xfrm>
        </p:spPr>
        <p:txBody>
          <a:bodyPr/>
          <a:lstStyle/>
          <a:p>
            <a:r>
              <a:rPr lang="en-US" dirty="0" smtClean="0"/>
              <a:t>Patient Case	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7682" y="1498282"/>
            <a:ext cx="5183188" cy="82391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Pulmonary Hemorrhage</a:t>
            </a:r>
            <a:r>
              <a:rPr lang="en-US" baseline="30000" dirty="0" smtClean="0"/>
              <a:t>2</a:t>
            </a:r>
          </a:p>
          <a:p>
            <a:r>
              <a:rPr lang="en-US" dirty="0" smtClean="0"/>
              <a:t>(Right upper zone airspace opacity)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2193B3E3-368A-42CA-B372-0D1FE7BE7C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59895" y="2505075"/>
            <a:ext cx="4517572" cy="3684588"/>
          </a:xfrm>
          <a:prstGeom prst="rect">
            <a:avLst/>
          </a:prstGeom>
        </p:spPr>
      </p:pic>
      <p:pic>
        <p:nvPicPr>
          <p:cNvPr id="1026" name="Picture 2" descr="https://prod-images-static.radiopaedia.org/images/31607/f4ba49bc42a7c91985a2736d63e1f1_jumbo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682" y="2322194"/>
            <a:ext cx="4247417" cy="424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33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Differential Diagnosis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9895" y="1496086"/>
            <a:ext cx="5157787" cy="823912"/>
          </a:xfrm>
        </p:spPr>
        <p:txBody>
          <a:bodyPr/>
          <a:lstStyle/>
          <a:p>
            <a:r>
              <a:rPr lang="en-US" dirty="0" smtClean="0"/>
              <a:t>Patient Case	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77339" y="1512351"/>
            <a:ext cx="5183188" cy="823912"/>
          </a:xfrm>
        </p:spPr>
        <p:txBody>
          <a:bodyPr/>
          <a:lstStyle/>
          <a:p>
            <a:r>
              <a:rPr lang="en-US" dirty="0" smtClean="0"/>
              <a:t>COVID-19 rapidly progressive ARDS</a:t>
            </a:r>
            <a:r>
              <a:rPr lang="en-US" baseline="30000" dirty="0" smtClean="0"/>
              <a:t>3</a:t>
            </a:r>
            <a:endParaRPr lang="en-US" baseline="30000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2193B3E3-368A-42CA-B372-0D1FE7BE7C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59895" y="2505075"/>
            <a:ext cx="4517572" cy="3684588"/>
          </a:xfrm>
          <a:prstGeom prst="rect">
            <a:avLst/>
          </a:prstGeom>
        </p:spPr>
      </p:pic>
      <p:pic>
        <p:nvPicPr>
          <p:cNvPr id="2050" name="Picture 2" descr="https://prod-images-static.radiopaedia.org/images/52197000/b81bbc0418db1202a4e8d6015afb32_big_gallery.jpe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339" y="2521722"/>
            <a:ext cx="3972910" cy="365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60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E31B0-B653-41BC-94EE-2104792F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– ARDS</a:t>
            </a:r>
            <a:r>
              <a:rPr lang="en-US" baseline="30000" dirty="0" smtClean="0"/>
              <a:t>3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E2696-593D-4C91-8105-E7769D483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Lung </a:t>
            </a:r>
            <a:r>
              <a:rPr lang="en-US" dirty="0"/>
              <a:t>damage results in leakage of fluid into alveoli, leading to non-cardiogenic pulmonary edema and decreased arterial </a:t>
            </a:r>
            <a:r>
              <a:rPr lang="en-US" dirty="0" smtClean="0"/>
              <a:t>oxygenation </a:t>
            </a:r>
            <a:endParaRPr lang="en-US" dirty="0"/>
          </a:p>
          <a:p>
            <a:r>
              <a:rPr lang="en-US" dirty="0" smtClean="0"/>
              <a:t>Pulmonary etiologies (direct lung injury): fat embolism, viral pneumonia, DIC, aspiration of gastric contents, lung contusion</a:t>
            </a:r>
          </a:p>
          <a:p>
            <a:r>
              <a:rPr lang="en-US" dirty="0" smtClean="0"/>
              <a:t>Extra-pulmonary etiologies: hypovolemic shock, sepsis, trauma, pancreatitis, transfusion reaction</a:t>
            </a:r>
          </a:p>
          <a:p>
            <a:r>
              <a:rPr lang="en-US" dirty="0" smtClean="0"/>
              <a:t>No treatments for ARDS; supportive care and treat underlying cause</a:t>
            </a:r>
          </a:p>
          <a:p>
            <a:r>
              <a:rPr lang="en-US" dirty="0" smtClean="0"/>
              <a:t>Mortality of 50% </a:t>
            </a:r>
            <a:endParaRPr lang="en-US" dirty="0"/>
          </a:p>
          <a:p>
            <a:r>
              <a:rPr lang="en-US" dirty="0" smtClean="0"/>
              <a:t>Many </a:t>
            </a:r>
            <a:r>
              <a:rPr lang="en-US" dirty="0"/>
              <a:t>survivors develop chronic lung </a:t>
            </a:r>
            <a:r>
              <a:rPr lang="en-US" dirty="0" smtClean="0"/>
              <a:t>disease (fibrotic changes)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28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ARDS – Diagnostic Criteria</a:t>
            </a:r>
            <a:r>
              <a:rPr lang="en-US" baseline="30000" dirty="0" smtClean="0"/>
              <a:t>3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The diagnosis is based on mainly clinical criteria set forth by the American-European Consensus Conference </a:t>
            </a:r>
            <a:r>
              <a:rPr lang="en-US" dirty="0" smtClean="0"/>
              <a:t>4</a:t>
            </a:r>
            <a:r>
              <a:rPr lang="en-US" dirty="0"/>
              <a:t>:</a:t>
            </a:r>
          </a:p>
          <a:p>
            <a:r>
              <a:rPr lang="en-US" dirty="0"/>
              <a:t>lung injury of acute onset, within one week of an apparent clinical insult and with the progression of respiratory symptoms</a:t>
            </a:r>
          </a:p>
          <a:p>
            <a:r>
              <a:rPr lang="en-US" dirty="0"/>
              <a:t>bilateral opacities on chest imaging not explained by other pulmonary pathology (e.g. pleural effusion, pneumothorax, or nodules)</a:t>
            </a:r>
          </a:p>
          <a:p>
            <a:r>
              <a:rPr lang="en-US" dirty="0"/>
              <a:t>respiratory failure not explained by heart failure or volume overload</a:t>
            </a:r>
          </a:p>
          <a:p>
            <a:r>
              <a:rPr lang="en-US" dirty="0"/>
              <a:t>decreased arterial PaO2/FiO2 ratio</a:t>
            </a:r>
          </a:p>
          <a:p>
            <a:pPr lvl="1"/>
            <a:r>
              <a:rPr lang="en-US" dirty="0"/>
              <a:t>mild ARDS: 201-300 mmHg </a:t>
            </a:r>
          </a:p>
          <a:p>
            <a:pPr lvl="1"/>
            <a:r>
              <a:rPr lang="en-US" dirty="0"/>
              <a:t>moderate ARDS: 101-200 mmHg </a:t>
            </a:r>
          </a:p>
          <a:p>
            <a:pPr lvl="1"/>
            <a:r>
              <a:rPr lang="en-US" dirty="0"/>
              <a:t>severe ARDS: ≤100 mmHg </a:t>
            </a:r>
          </a:p>
        </p:txBody>
      </p:sp>
    </p:spTree>
    <p:extLst>
      <p:ext uri="{BB962C8B-B14F-4D97-AF65-F5344CB8AC3E}">
        <p14:creationId xmlns:p14="http://schemas.microsoft.com/office/powerpoint/2010/main" val="39613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E31B0-B653-41BC-94EE-2104792F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ARDS on Plain Radiograph</a:t>
            </a:r>
            <a:r>
              <a:rPr lang="en-US" baseline="30000" dirty="0" smtClean="0"/>
              <a:t>3</a:t>
            </a:r>
            <a:endParaRPr lang="en-US" baseline="30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E2696-593D-4C91-8105-E7769D483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CXR features develop 12-24 hours after initial lung insult (</a:t>
            </a:r>
            <a:r>
              <a:rPr lang="en-US" dirty="0"/>
              <a:t>from </a:t>
            </a:r>
            <a:r>
              <a:rPr lang="en-US" dirty="0" err="1"/>
              <a:t>proteinaceous</a:t>
            </a:r>
            <a:r>
              <a:rPr lang="en-US" dirty="0"/>
              <a:t> interstitial </a:t>
            </a:r>
            <a:r>
              <a:rPr lang="en-US" dirty="0" smtClean="0"/>
              <a:t>edema)</a:t>
            </a:r>
          </a:p>
          <a:p>
            <a:r>
              <a:rPr lang="en-US" dirty="0" smtClean="0"/>
              <a:t>Findings are non-specific </a:t>
            </a:r>
            <a:r>
              <a:rPr lang="en-US" dirty="0"/>
              <a:t>and resemble those of typical pulmonary edema or pulmonary </a:t>
            </a:r>
            <a:r>
              <a:rPr lang="en-US" dirty="0" smtClean="0"/>
              <a:t>hemorrhage</a:t>
            </a:r>
          </a:p>
          <a:p>
            <a:pPr lvl="1"/>
            <a:r>
              <a:rPr lang="en-US" dirty="0" smtClean="0"/>
              <a:t>Diagnosis usually best shown by course of illness and clinical response </a:t>
            </a:r>
          </a:p>
          <a:p>
            <a:r>
              <a:rPr lang="en-US" dirty="0" smtClean="0"/>
              <a:t>Diffuse bilateral coalescent opacities (the only radiological criterion defined by the Consensus Conference)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34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E31B0-B653-41BC-94EE-2104792F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Radiographic Features of ARDS on CT</a:t>
            </a:r>
            <a:r>
              <a:rPr lang="en-US" baseline="30000" dirty="0" smtClean="0"/>
              <a:t>3</a:t>
            </a:r>
            <a:endParaRPr lang="en-US" baseline="30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E2696-593D-4C91-8105-E7769D483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Pulmonary opacification with an anteroposterior </a:t>
            </a:r>
            <a:r>
              <a:rPr lang="en-US" dirty="0"/>
              <a:t>density gradient within the </a:t>
            </a:r>
            <a:r>
              <a:rPr lang="en-US" dirty="0" smtClean="0"/>
              <a:t>lung: dense </a:t>
            </a:r>
            <a:r>
              <a:rPr lang="en-US" dirty="0"/>
              <a:t>consolidation in the most dependent </a:t>
            </a:r>
            <a:r>
              <a:rPr lang="en-US" dirty="0" smtClean="0"/>
              <a:t>regions</a:t>
            </a:r>
            <a:r>
              <a:rPr lang="en-US" dirty="0"/>
              <a:t>, </a:t>
            </a:r>
            <a:r>
              <a:rPr lang="en-US" dirty="0" smtClean="0"/>
              <a:t>normal </a:t>
            </a:r>
            <a:r>
              <a:rPr lang="en-US" dirty="0"/>
              <a:t>or </a:t>
            </a:r>
            <a:r>
              <a:rPr lang="en-US" dirty="0" smtClean="0"/>
              <a:t>hyper-expanded </a:t>
            </a:r>
            <a:r>
              <a:rPr lang="en-US" dirty="0"/>
              <a:t>lung in the non-dependent regions </a:t>
            </a:r>
            <a:endParaRPr lang="en-US" dirty="0" smtClean="0"/>
          </a:p>
          <a:p>
            <a:r>
              <a:rPr lang="en-US" dirty="0"/>
              <a:t>G</a:t>
            </a:r>
            <a:r>
              <a:rPr lang="en-US" dirty="0" smtClean="0"/>
              <a:t>round-glass opacification </a:t>
            </a:r>
            <a:endParaRPr lang="en-US" dirty="0"/>
          </a:p>
          <a:p>
            <a:pPr lvl="1"/>
            <a:r>
              <a:rPr lang="en-US" dirty="0" smtClean="0"/>
              <a:t>usually asymmetric in pulmonary causes, symmetric in extra-pulmonary</a:t>
            </a:r>
          </a:p>
          <a:p>
            <a:r>
              <a:rPr lang="en-US" dirty="0"/>
              <a:t>B</a:t>
            </a:r>
            <a:r>
              <a:rPr lang="en-US" dirty="0" smtClean="0"/>
              <a:t>ronchial </a:t>
            </a:r>
            <a:r>
              <a:rPr lang="en-US" dirty="0"/>
              <a:t>dilatation within areas of ground-glass </a:t>
            </a:r>
            <a:r>
              <a:rPr lang="en-US" dirty="0" smtClean="0"/>
              <a:t>opacification</a:t>
            </a:r>
          </a:p>
          <a:p>
            <a:r>
              <a:rPr lang="en-US" dirty="0" smtClean="0"/>
              <a:t>Long term changes: </a:t>
            </a:r>
            <a:r>
              <a:rPr lang="en-US" dirty="0"/>
              <a:t>areas of reticular and ground-glass </a:t>
            </a:r>
            <a:r>
              <a:rPr lang="en-US" dirty="0" smtClean="0"/>
              <a:t>opacification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5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45AECE-0DF0-4BF4-971B-1F58D548E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Diagnosis </a:t>
            </a:r>
            <a:endParaRPr lang="en-US" dirty="0"/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A845AECE-0DF0-4BF4-971B-1F58D548E391}"/>
              </a:ext>
            </a:extLst>
          </p:cNvPr>
          <p:cNvSpPr txBox="1">
            <a:spLocks/>
          </p:cNvSpPr>
          <p:nvPr/>
        </p:nvSpPr>
        <p:spPr>
          <a:xfrm>
            <a:off x="838200" y="25219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COVID-19 with Severe Acute Respiratory Distress Syndrome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44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95AC7-F6A9-4F22-B0E1-F66A46D7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 A</a:t>
            </a:r>
            <a:r>
              <a:rPr lang="en-US" dirty="0" smtClean="0"/>
              <a:t>ppropriateness Criteria</a:t>
            </a:r>
            <a:r>
              <a:rPr lang="en-US" baseline="30000" dirty="0" smtClean="0"/>
              <a:t>5</a:t>
            </a:r>
            <a:endParaRPr lang="en-US" baseline="30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176" y="1690688"/>
            <a:ext cx="9433647" cy="34929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5517" y="1912361"/>
            <a:ext cx="1423502" cy="318221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9806" y="2698030"/>
            <a:ext cx="7034593" cy="318221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27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697" y="365125"/>
            <a:ext cx="6508605" cy="559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03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95AC7-F6A9-4F22-B0E1-F66A46D7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 Appropriateness Criteria</a:t>
            </a:r>
            <a:r>
              <a:rPr lang="en-US" baseline="30000" dirty="0"/>
              <a:t>5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23" y="1690688"/>
            <a:ext cx="10248753" cy="36294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40535" y="2134033"/>
            <a:ext cx="1797574" cy="359785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84170" y="2965739"/>
            <a:ext cx="7713465" cy="359785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12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2E43E-EE6B-4D0E-9EB6-B62AE224F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Take Home </a:t>
            </a:r>
            <a:r>
              <a:rPr lang="en-US" dirty="0" smtClean="0"/>
              <a:t>Points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1F59D-59F8-4BDF-92E4-0CD9CE333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6207" y="1690688"/>
            <a:ext cx="5999585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COVID-19 pneumonia can cause rapidly progressive, severe ARDS</a:t>
            </a:r>
            <a:endParaRPr lang="en-US" dirty="0"/>
          </a:p>
          <a:p>
            <a:r>
              <a:rPr lang="en-US" dirty="0" smtClean="0"/>
              <a:t>Key radiographic features are nonspecific but </a:t>
            </a:r>
            <a:r>
              <a:rPr lang="en-US" dirty="0"/>
              <a:t>include </a:t>
            </a:r>
            <a:r>
              <a:rPr lang="en-US" dirty="0" smtClean="0"/>
              <a:t>diffuse </a:t>
            </a:r>
            <a:r>
              <a:rPr lang="en-US" dirty="0"/>
              <a:t>bilateral coalescent opacities </a:t>
            </a:r>
            <a:r>
              <a:rPr lang="en-US" dirty="0" smtClean="0"/>
              <a:t>(plain film) </a:t>
            </a:r>
            <a:r>
              <a:rPr lang="en-US" dirty="0"/>
              <a:t>and </a:t>
            </a:r>
            <a:r>
              <a:rPr lang="en-US" dirty="0" smtClean="0"/>
              <a:t>ground-glass </a:t>
            </a:r>
            <a:r>
              <a:rPr lang="en-US" dirty="0"/>
              <a:t>opacification </a:t>
            </a:r>
            <a:r>
              <a:rPr lang="en-US" dirty="0" smtClean="0"/>
              <a:t>with bronchial dilation (CT)</a:t>
            </a:r>
          </a:p>
          <a:p>
            <a:r>
              <a:rPr lang="en-US" dirty="0" smtClean="0"/>
              <a:t>ACR appropriateness criteria does not support daily CXR for stable ICU patients</a:t>
            </a:r>
            <a:endParaRPr lang="en-US" dirty="0"/>
          </a:p>
          <a:p>
            <a:r>
              <a:rPr lang="en-US" dirty="0" smtClean="0"/>
              <a:t>ARDS has a high mortality rate and most survivors have chronic lung disease due to fibrosis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37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20E37-7B66-41A1-8FEB-27409046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8D92A-C1BE-4879-8A55-1A3252D8F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262"/>
            <a:ext cx="10515600" cy="4351338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chemeClr val="bg1"/>
                </a:solidFill>
                <a:hlinkClick r:id="rId2"/>
              </a:rPr>
              <a:t>radiopaedia.org/cases/apo-arrowsjpg</a:t>
            </a:r>
            <a:endParaRPr lang="en-US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hlinkClick r:id="rId3"/>
              </a:rPr>
              <a:t>https</a:t>
            </a:r>
            <a:r>
              <a:rPr lang="en-US" dirty="0">
                <a:solidFill>
                  <a:schemeClr val="bg1"/>
                </a:solidFill>
                <a:hlinkClick r:id="rId3"/>
              </a:rPr>
              <a:t>://</a:t>
            </a:r>
            <a:r>
              <a:rPr lang="en-US" dirty="0" smtClean="0">
                <a:solidFill>
                  <a:schemeClr val="bg1"/>
                </a:solidFill>
                <a:hlinkClick r:id="rId3"/>
              </a:rPr>
              <a:t>radiopaedia.org/cases/pulmonary-haemorrhage</a:t>
            </a:r>
            <a:endParaRPr lang="en-US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hlinkClick r:id="rId4"/>
              </a:rPr>
              <a:t>https://</a:t>
            </a:r>
            <a:r>
              <a:rPr lang="en-US" dirty="0" smtClean="0">
                <a:solidFill>
                  <a:schemeClr val="bg1"/>
                </a:solidFill>
                <a:hlinkClick r:id="rId4"/>
              </a:rPr>
              <a:t>radiopaedia.org/articles/acute-respiratory-distress-syndrome-1?lang=us</a:t>
            </a:r>
            <a:endParaRPr lang="en-US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Keveson</a:t>
            </a:r>
            <a:r>
              <a:rPr lang="en-US" dirty="0">
                <a:solidFill>
                  <a:schemeClr val="bg1"/>
                </a:solidFill>
              </a:rPr>
              <a:t> B, </a:t>
            </a:r>
            <a:r>
              <a:rPr lang="en-US" dirty="0" err="1">
                <a:solidFill>
                  <a:schemeClr val="bg1"/>
                </a:solidFill>
              </a:rPr>
              <a:t>Clouser</a:t>
            </a:r>
            <a:r>
              <a:rPr lang="en-US" dirty="0">
                <a:solidFill>
                  <a:schemeClr val="bg1"/>
                </a:solidFill>
              </a:rPr>
              <a:t> RD, Hamlin MP, Stevens P MSN, RN, Stinnett-Donnelly JM, Allen GB. Adding value to daily chest X-rays in the ICU through education, restricted daily orders and indication-based prompting. BMJ Open Qual. 2017 Nov 25;6(2):e000072. </a:t>
            </a:r>
            <a:r>
              <a:rPr lang="en-US" dirty="0" err="1">
                <a:solidFill>
                  <a:schemeClr val="bg1"/>
                </a:solidFill>
              </a:rPr>
              <a:t>doi</a:t>
            </a:r>
            <a:r>
              <a:rPr lang="en-US" dirty="0">
                <a:solidFill>
                  <a:schemeClr val="bg1"/>
                </a:solidFill>
              </a:rPr>
              <a:t>: 10.1136/bmjoq-2017-000072. PMID: 29435503; PMCID: PMC5717964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https://acsearch.acr.org/docs/69446/Narrative/</a:t>
            </a:r>
            <a:endParaRPr lang="en-US" dirty="0" smtClean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69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D889A8-B64D-41BC-828B-03492D48A7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b="2500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770EF68-5AB2-40F5-80ED-3EA72D586A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50354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27522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944</Words>
  <Application>Microsoft Office PowerPoint</Application>
  <PresentationFormat>Widescreen</PresentationFormat>
  <Paragraphs>114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Adobe Garamond Pro</vt:lpstr>
      <vt:lpstr>Arial</vt:lpstr>
      <vt:lpstr>Calibri</vt:lpstr>
      <vt:lpstr>Calibri Light</vt:lpstr>
      <vt:lpstr>Office Theme</vt:lpstr>
      <vt:lpstr>COVID Pneumonia with Rapidly Progressive Acute Respiratory Distress Syndrome (ARDS)</vt:lpstr>
      <vt:lpstr>Clinical History</vt:lpstr>
      <vt:lpstr>CXR on admission </vt:lpstr>
      <vt:lpstr>Clinical History </vt:lpstr>
      <vt:lpstr>Differential Diagnosis</vt:lpstr>
      <vt:lpstr>PowerPoint Presentation</vt:lpstr>
      <vt:lpstr>CXR on Admission vs. Day 11</vt:lpstr>
      <vt:lpstr>Day 50</vt:lpstr>
      <vt:lpstr>CT w/out contrast Day 55 </vt:lpstr>
      <vt:lpstr>CT w/out contrast day 55</vt:lpstr>
      <vt:lpstr>Key Imaging Findings</vt:lpstr>
      <vt:lpstr>Differential Diagnosis (based on imaging findings)</vt:lpstr>
      <vt:lpstr>Differential Diagnosis</vt:lpstr>
      <vt:lpstr>Differential Diagnosis</vt:lpstr>
      <vt:lpstr>Differential Diagnosis</vt:lpstr>
      <vt:lpstr>Discussion – ARDS3  </vt:lpstr>
      <vt:lpstr>ARDS – Diagnostic Criteria3</vt:lpstr>
      <vt:lpstr>ARDS on Plain Radiograph3</vt:lpstr>
      <vt:lpstr>Radiographic Features of ARDS on CT3</vt:lpstr>
      <vt:lpstr>Final Diagnosis </vt:lpstr>
      <vt:lpstr>ACR Appropriateness Criteria5</vt:lpstr>
      <vt:lpstr>PowerPoint Presentation</vt:lpstr>
      <vt:lpstr>ACR Appropriateness Criteria5</vt:lpstr>
      <vt:lpstr>Take Home Points</vt:lpstr>
      <vt:lpstr>References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title (diagnosis)</dc:title>
  <dc:creator>Saagar Patel</dc:creator>
  <cp:lastModifiedBy>jess laney</cp:lastModifiedBy>
  <cp:revision>39</cp:revision>
  <dcterms:created xsi:type="dcterms:W3CDTF">2019-09-13T05:09:22Z</dcterms:created>
  <dcterms:modified xsi:type="dcterms:W3CDTF">2021-03-03T10:23:44Z</dcterms:modified>
</cp:coreProperties>
</file>