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4" r:id="rId9"/>
    <p:sldId id="271" r:id="rId10"/>
    <p:sldId id="262" r:id="rId11"/>
    <p:sldId id="272" r:id="rId12"/>
    <p:sldId id="263" r:id="rId13"/>
    <p:sldId id="265" r:id="rId14"/>
    <p:sldId id="274" r:id="rId15"/>
    <p:sldId id="266" r:id="rId16"/>
    <p:sldId id="273" r:id="rId17"/>
    <p:sldId id="267" r:id="rId18"/>
    <p:sldId id="268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  <p:cmAuthor id="2" name="Patel, Aashini R" initials="PAR" lastIdx="4" clrIdx="1">
    <p:extLst>
      <p:ext uri="{19B8F6BF-5375-455C-9EA6-DF929625EA0E}">
        <p15:presenceInfo xmlns:p15="http://schemas.microsoft.com/office/powerpoint/2012/main" userId="Patel, Aashini 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86370" autoAdjust="0"/>
  </p:normalViewPr>
  <p:slideViewPr>
    <p:cSldViewPr snapToGrid="0">
      <p:cViewPr varScale="1">
        <p:scale>
          <a:sx n="57" d="100"/>
          <a:sy n="57" d="100"/>
        </p:scale>
        <p:origin x="9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86F92-B34E-46F2-87F4-45394D030700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723A6-FE99-44AE-A47D-E64A23229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33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cases/normal-cervical-spine-ct?lang=u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Normal cervical spine CT | Radiology Case | Radiopaedia.org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723A6-FE99-44AE-A47D-E64A232294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57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Tenny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M.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Varacallo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"Odontoid Fractures," 21 July 2020. [Online]. Available: https://www.ncbi.nlm.nih.gov/books/NBK441956/. [Accessed 11 February 2021].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723A6-FE99-44AE-A47D-E64A232294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80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Gembruch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Lemonas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Ahmadipour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U. Sure, N. El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O. Müller, "Nonoperative management of C-2 dens fractures: Single center experience and review of the literature,"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 neurology and neurosurgery,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vol. 169, pp. 166-173, 2018.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723A6-FE99-44AE-A47D-E64A232294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77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723A6-FE99-44AE-A47D-E64A232294A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11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944045"/>
          </a:xfrm>
        </p:spPr>
        <p:txBody>
          <a:bodyPr/>
          <a:lstStyle/>
          <a:p>
            <a:r>
              <a:rPr lang="en-US" dirty="0"/>
              <a:t>Type II Dens Fracture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Aashini Patel</a:t>
            </a:r>
          </a:p>
          <a:p>
            <a:r>
              <a:rPr lang="en-US" dirty="0"/>
              <a:t>3/2/21</a:t>
            </a:r>
          </a:p>
          <a:p>
            <a:r>
              <a:rPr lang="en-US" dirty="0"/>
              <a:t>MSK Radiology RAD 4014</a:t>
            </a:r>
          </a:p>
          <a:p>
            <a:r>
              <a:rPr lang="en-US" dirty="0"/>
              <a:t>Dr. Manickam K</a:t>
            </a:r>
            <a:r>
              <a:rPr lang="en-US"/>
              <a:t>umaravel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82 </a:t>
            </a:r>
            <a:r>
              <a:rPr lang="en-US" dirty="0" err="1"/>
              <a:t>yo</a:t>
            </a:r>
            <a:r>
              <a:rPr lang="en-US" dirty="0"/>
              <a:t> female presenting after tripping and hitting her head. Pt did not have LOC or any syncope</a:t>
            </a:r>
          </a:p>
          <a:p>
            <a:r>
              <a:rPr lang="en-US" dirty="0"/>
              <a:t>Physical Exam: </a:t>
            </a:r>
          </a:p>
          <a:p>
            <a:pPr lvl="1"/>
            <a:r>
              <a:rPr lang="en-US" dirty="0"/>
              <a:t>+Occipital head and neck pain</a:t>
            </a:r>
          </a:p>
          <a:p>
            <a:pPr lvl="1"/>
            <a:r>
              <a:rPr lang="en-US" dirty="0"/>
              <a:t>+Knee pain</a:t>
            </a:r>
          </a:p>
          <a:p>
            <a:pPr lvl="1"/>
            <a:r>
              <a:rPr lang="en-US" dirty="0"/>
              <a:t>No neuro deficits</a:t>
            </a:r>
          </a:p>
          <a:p>
            <a:pPr lvl="1"/>
            <a:r>
              <a:rPr lang="en-US" dirty="0"/>
              <a:t>Vitals: hypertensive (SBP-170s)</a:t>
            </a:r>
          </a:p>
          <a:p>
            <a:r>
              <a:rPr lang="en-US" dirty="0"/>
              <a:t>Past Medical Hx: osteopenia, hypotension, hypoglycemia</a:t>
            </a:r>
          </a:p>
          <a:p>
            <a:r>
              <a:rPr lang="en-US" dirty="0"/>
              <a:t>Initial workup</a:t>
            </a:r>
          </a:p>
          <a:p>
            <a:pPr lvl="1"/>
            <a:r>
              <a:rPr lang="en-US" dirty="0"/>
              <a:t>EKG-normal</a:t>
            </a:r>
          </a:p>
          <a:p>
            <a:pPr lvl="1"/>
            <a:r>
              <a:rPr lang="en-US" dirty="0"/>
              <a:t>CTA- atherosclerotic disease of bilateral bulbs. No traumatic injury to major arteries of head and neck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1128B-FD28-40B4-AE02-96DAE8BC9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360" y="1842"/>
            <a:ext cx="10515600" cy="1325563"/>
          </a:xfrm>
        </p:spPr>
        <p:txBody>
          <a:bodyPr/>
          <a:lstStyle/>
          <a:p>
            <a:r>
              <a:rPr lang="en-US" dirty="0"/>
              <a:t>Normal Anatomy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73CB89-5EC2-4281-A2AB-F619A1FD6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421" y="624138"/>
            <a:ext cx="3733800" cy="5353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A476BB-54B2-4DA3-92F6-02B62D5FE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60" y="1348038"/>
            <a:ext cx="4352925" cy="46291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8BD7B1-C445-453C-B334-4FB15EB7F9D7}"/>
              </a:ext>
            </a:extLst>
          </p:cNvPr>
          <p:cNvSpPr txBox="1"/>
          <p:nvPr/>
        </p:nvSpPr>
        <p:spPr>
          <a:xfrm>
            <a:off x="619360" y="5977188"/>
            <a:ext cx="4465220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https://radiopaedia.org/cases/normal-cervical-spine-ct?lang=us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332F8A-70EB-4240-9CDE-CE371F6298C3}"/>
              </a:ext>
            </a:extLst>
          </p:cNvPr>
          <p:cNvSpPr txBox="1"/>
          <p:nvPr/>
        </p:nvSpPr>
        <p:spPr>
          <a:xfrm>
            <a:off x="6982989" y="5977187"/>
            <a:ext cx="3858232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https://radiopaedia.org/cases/normal-cervical-spine-ct?lang=us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C36C85-C596-4C3C-8C85-4EB1A4BA9E10}"/>
              </a:ext>
            </a:extLst>
          </p:cNvPr>
          <p:cNvSpPr txBox="1"/>
          <p:nvPr/>
        </p:nvSpPr>
        <p:spPr>
          <a:xfrm>
            <a:off x="619360" y="910616"/>
            <a:ext cx="3274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Coronal non-contrast C-Spine CT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0B6FE6-0C64-497B-8E98-8D658E56CD19}"/>
              </a:ext>
            </a:extLst>
          </p:cNvPr>
          <p:cNvSpPr txBox="1"/>
          <p:nvPr/>
        </p:nvSpPr>
        <p:spPr>
          <a:xfrm>
            <a:off x="7217165" y="295291"/>
            <a:ext cx="3182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Sagittal non-contrast C-Spine CT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0CEA8D7-9928-4CD6-ADDD-7BE400C8173A}"/>
              </a:ext>
            </a:extLst>
          </p:cNvPr>
          <p:cNvCxnSpPr>
            <a:cxnSpLocks/>
          </p:cNvCxnSpPr>
          <p:nvPr/>
        </p:nvCxnSpPr>
        <p:spPr>
          <a:xfrm flipH="1">
            <a:off x="8186180" y="2441263"/>
            <a:ext cx="490653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6D92E12-6367-488C-90D3-95CBBB49A5ED}"/>
              </a:ext>
            </a:extLst>
          </p:cNvPr>
          <p:cNvSpPr txBox="1"/>
          <p:nvPr/>
        </p:nvSpPr>
        <p:spPr>
          <a:xfrm>
            <a:off x="8801265" y="2256597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4957AE-E2A4-4546-9285-F8EF98DEC71F}"/>
              </a:ext>
            </a:extLst>
          </p:cNvPr>
          <p:cNvSpPr txBox="1"/>
          <p:nvPr/>
        </p:nvSpPr>
        <p:spPr>
          <a:xfrm>
            <a:off x="2639412" y="309829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A19ED7-EBE3-459A-B8B0-5C0DB8B94F89}"/>
              </a:ext>
            </a:extLst>
          </p:cNvPr>
          <p:cNvSpPr txBox="1"/>
          <p:nvPr/>
        </p:nvSpPr>
        <p:spPr>
          <a:xfrm>
            <a:off x="2639412" y="378950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30D595-96F0-4132-A9BA-7D0C873CAC96}"/>
              </a:ext>
            </a:extLst>
          </p:cNvPr>
          <p:cNvSpPr txBox="1"/>
          <p:nvPr/>
        </p:nvSpPr>
        <p:spPr>
          <a:xfrm>
            <a:off x="2639412" y="429604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E5F155-B828-42D3-9C0D-C72DD7A502E9}"/>
              </a:ext>
            </a:extLst>
          </p:cNvPr>
          <p:cNvSpPr txBox="1"/>
          <p:nvPr/>
        </p:nvSpPr>
        <p:spPr>
          <a:xfrm>
            <a:off x="2043885" y="255741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5EE624-88A8-4BB6-86B2-1D86A9ADEF22}"/>
              </a:ext>
            </a:extLst>
          </p:cNvPr>
          <p:cNvSpPr txBox="1"/>
          <p:nvPr/>
        </p:nvSpPr>
        <p:spPr>
          <a:xfrm>
            <a:off x="3265773" y="254068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616675F-82AC-48C8-ABD2-77D000FCC2BB}"/>
              </a:ext>
            </a:extLst>
          </p:cNvPr>
          <p:cNvCxnSpPr>
            <a:cxnSpLocks/>
          </p:cNvCxnSpPr>
          <p:nvPr/>
        </p:nvCxnSpPr>
        <p:spPr>
          <a:xfrm>
            <a:off x="2469001" y="2091806"/>
            <a:ext cx="326821" cy="4308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C877D9D-5F94-4148-ACC6-6B9191FCAE0F}"/>
              </a:ext>
            </a:extLst>
          </p:cNvPr>
          <p:cNvSpPr txBox="1"/>
          <p:nvPr/>
        </p:nvSpPr>
        <p:spPr>
          <a:xfrm>
            <a:off x="2134206" y="171215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B5D0EA-BF1F-4152-B97F-1CC360156742}"/>
              </a:ext>
            </a:extLst>
          </p:cNvPr>
          <p:cNvSpPr txBox="1"/>
          <p:nvPr/>
        </p:nvSpPr>
        <p:spPr>
          <a:xfrm>
            <a:off x="7820981" y="275907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2B5E81-D8CA-42EC-BB91-791FC0CF2BD7}"/>
              </a:ext>
            </a:extLst>
          </p:cNvPr>
          <p:cNvSpPr txBox="1"/>
          <p:nvPr/>
        </p:nvSpPr>
        <p:spPr>
          <a:xfrm>
            <a:off x="7852377" y="336025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3B7391-682D-4399-AECE-844532D80E17}"/>
              </a:ext>
            </a:extLst>
          </p:cNvPr>
          <p:cNvSpPr txBox="1"/>
          <p:nvPr/>
        </p:nvSpPr>
        <p:spPr>
          <a:xfrm>
            <a:off x="7852377" y="392671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F1BD8A-138F-4944-81A1-CF1A5D880141}"/>
              </a:ext>
            </a:extLst>
          </p:cNvPr>
          <p:cNvSpPr txBox="1"/>
          <p:nvPr/>
        </p:nvSpPr>
        <p:spPr>
          <a:xfrm>
            <a:off x="7639819" y="198330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5BCF4D-AA7F-4BFD-9563-613CB0652CD5}"/>
              </a:ext>
            </a:extLst>
          </p:cNvPr>
          <p:cNvSpPr txBox="1"/>
          <p:nvPr/>
        </p:nvSpPr>
        <p:spPr>
          <a:xfrm>
            <a:off x="7852377" y="4493174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9A5E2A-BC8A-4B12-A4A8-EFDF477162BC}"/>
              </a:ext>
            </a:extLst>
          </p:cNvPr>
          <p:cNvSpPr txBox="1"/>
          <p:nvPr/>
        </p:nvSpPr>
        <p:spPr>
          <a:xfrm>
            <a:off x="7826327" y="5084240"/>
            <a:ext cx="451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C6</a:t>
            </a:r>
          </a:p>
        </p:txBody>
      </p:sp>
    </p:spTree>
    <p:extLst>
      <p:ext uri="{BB962C8B-B14F-4D97-AF65-F5344CB8AC3E}">
        <p14:creationId xmlns:p14="http://schemas.microsoft.com/office/powerpoint/2010/main" val="300168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05" y="270018"/>
            <a:ext cx="4727236" cy="1168489"/>
          </a:xfrm>
        </p:spPr>
        <p:txBody>
          <a:bodyPr>
            <a:normAutofit/>
          </a:bodyPr>
          <a:lstStyle/>
          <a:p>
            <a:r>
              <a:rPr lang="en-US" sz="3600" dirty="0"/>
              <a:t>9/21- CT C-spine SAG w/o contrast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9AF1FBE8-0AAD-467D-BAD2-E8F0186C69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0"/>
          <a:stretch/>
        </p:blipFill>
        <p:spPr>
          <a:xfrm>
            <a:off x="4675032" y="270018"/>
            <a:ext cx="4886325" cy="5657526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88A1B6E-D6A1-4740-AF9F-9C7D0EE9CBA9}"/>
              </a:ext>
            </a:extLst>
          </p:cNvPr>
          <p:cNvCxnSpPr/>
          <p:nvPr/>
        </p:nvCxnSpPr>
        <p:spPr>
          <a:xfrm flipH="1" flipV="1">
            <a:off x="6646127" y="1817649"/>
            <a:ext cx="390293" cy="52410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A1954E1-6D29-479A-BEC5-C4DB93673B26}"/>
              </a:ext>
            </a:extLst>
          </p:cNvPr>
          <p:cNvSpPr txBox="1"/>
          <p:nvPr/>
        </p:nvSpPr>
        <p:spPr>
          <a:xfrm>
            <a:off x="5059301" y="5901436"/>
            <a:ext cx="4363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Fracture across the dens at the base (arrow)</a:t>
            </a:r>
          </a:p>
        </p:txBody>
      </p:sp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picture containing text, X-ray film&#10;&#10;Description automatically generated">
            <a:extLst>
              <a:ext uri="{FF2B5EF4-FFF2-40B4-BE49-F238E27FC236}">
                <a16:creationId xmlns:a16="http://schemas.microsoft.com/office/drawing/2014/main" id="{37464620-902A-4E0A-9683-98F995F2A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319" y="1051460"/>
            <a:ext cx="5689361" cy="475507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343812E-03F9-44CE-BCD6-A5A17FB247C8}"/>
              </a:ext>
            </a:extLst>
          </p:cNvPr>
          <p:cNvSpPr txBox="1">
            <a:spLocks/>
          </p:cNvSpPr>
          <p:nvPr/>
        </p:nvSpPr>
        <p:spPr>
          <a:xfrm>
            <a:off x="223903" y="270018"/>
            <a:ext cx="7938789" cy="1168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9/21- CT C-spine coronal w/o contrast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DD4D8D4-EF2D-433A-A60D-80CA17301E98}"/>
              </a:ext>
            </a:extLst>
          </p:cNvPr>
          <p:cNvCxnSpPr/>
          <p:nvPr/>
        </p:nvCxnSpPr>
        <p:spPr>
          <a:xfrm flipH="1">
            <a:off x="6601522" y="2196790"/>
            <a:ext cx="390293" cy="5241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1EAFF37-B78A-4389-87DF-FE6C1FE1D396}"/>
              </a:ext>
            </a:extLst>
          </p:cNvPr>
          <p:cNvSpPr txBox="1"/>
          <p:nvPr/>
        </p:nvSpPr>
        <p:spPr>
          <a:xfrm>
            <a:off x="3879515" y="5774713"/>
            <a:ext cx="431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Fracture across the dens at the base (arrow)</a:t>
            </a:r>
          </a:p>
        </p:txBody>
      </p:sp>
    </p:spTree>
    <p:extLst>
      <p:ext uri="{BB962C8B-B14F-4D97-AF65-F5344CB8AC3E}">
        <p14:creationId xmlns:p14="http://schemas.microsoft.com/office/powerpoint/2010/main" val="1065981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Imaging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Pt with head and neck pain after low impact fall with hyperextension of the neck</a:t>
            </a:r>
          </a:p>
          <a:p>
            <a:r>
              <a:rPr lang="en-US" dirty="0"/>
              <a:t>CT findings:</a:t>
            </a:r>
          </a:p>
          <a:p>
            <a:pPr lvl="1"/>
            <a:r>
              <a:rPr lang="en-US" dirty="0"/>
              <a:t> Minimally displaced fracture at the base of the odontoid process (type II)</a:t>
            </a:r>
          </a:p>
          <a:p>
            <a:pPr lvl="1"/>
            <a:r>
              <a:rPr lang="en-US" dirty="0"/>
              <a:t>Diffuse osteopenia</a:t>
            </a:r>
          </a:p>
          <a:p>
            <a:pPr lvl="1"/>
            <a:r>
              <a:rPr lang="en-US" dirty="0"/>
              <a:t>Degenerative disc disease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Hangman fracture </a:t>
            </a:r>
            <a:r>
              <a:rPr lang="en-US" dirty="0"/>
              <a:t>: Traumatic hyperextension injury involving the C2 vertebrae. Fracture is on both sides of the pars interarticularis with displacement. This is not seen in our case which involves the odontoid process.</a:t>
            </a:r>
          </a:p>
          <a:p>
            <a:r>
              <a:rPr lang="en-US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Atlanto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-occipital dissociation</a:t>
            </a:r>
            <a:r>
              <a:rPr lang="en-US" dirty="0"/>
              <a:t>: Traumatic injury involving hyperflexion. Can have associated fracture of the C1 and C2. Increased space between these two vertebrae, which does not correlate with this case.</a:t>
            </a:r>
          </a:p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Extension cervical teardrop injury</a:t>
            </a:r>
            <a:r>
              <a:rPr lang="en-US" dirty="0"/>
              <a:t>: Hyperextension of the neck in trauma or in elderly patients due to degenerative changes. It is associated with the anterior longitudinal ligament and a fracture involving the body to the vertebra.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B29CA3-1B25-4C6C-ABFE-64326863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4133"/>
            <a:ext cx="10515600" cy="172513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Pt has a fracture in the C2 vertebrae at the base of the odontoid process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Type II Dens Fracture</a:t>
            </a:r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56D7C-1271-4557-9975-F3E8E1AB2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304" y="231002"/>
            <a:ext cx="11198496" cy="3526959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Anderson-D’ Alonzo classification system: </a:t>
            </a:r>
          </a:p>
          <a:p>
            <a:pPr marL="514350" marR="0">
              <a:spcBef>
                <a:spcPts val="0"/>
              </a:spcBef>
              <a:spcAft>
                <a:spcPts val="800"/>
              </a:spcAft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I: </a:t>
            </a:r>
            <a:r>
              <a:rPr lang="en-US" dirty="0"/>
              <a:t>involves the tip of the odontoid process. Usually occurs due to pulling forces.</a:t>
            </a:r>
          </a:p>
          <a:p>
            <a:pPr marL="514350" marR="0">
              <a:spcBef>
                <a:spcPts val="0"/>
              </a:spcBef>
              <a:spcAft>
                <a:spcPts val="800"/>
              </a:spcAft>
            </a:pPr>
            <a:r>
              <a:rPr lang="en-US" b="1" u="sng" dirty="0"/>
              <a:t>Type II: </a:t>
            </a:r>
            <a:r>
              <a:rPr lang="en-US" dirty="0"/>
              <a:t>at the base of the odontoid process. This is the most common type. It has an increased risk of non-union.</a:t>
            </a:r>
          </a:p>
          <a:p>
            <a:pPr marL="514350" marR="0">
              <a:spcBef>
                <a:spcPts val="0"/>
              </a:spcBef>
              <a:spcAft>
                <a:spcPts val="800"/>
              </a:spcAft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III: </a:t>
            </a:r>
            <a:r>
              <a:rPr lang="en-US" dirty="0"/>
              <a:t>involves the base of the odontoid process and goes into the body of the C2 vertebrae.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7935D-0F9A-4BB1-8C66-0F894ABB21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46" b="4388"/>
          <a:stretch/>
        </p:blipFill>
        <p:spPr>
          <a:xfrm>
            <a:off x="3991324" y="3189359"/>
            <a:ext cx="7362476" cy="2974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714571-0497-434C-B88A-B4C58A921141}"/>
              </a:ext>
            </a:extLst>
          </p:cNvPr>
          <p:cNvSpPr txBox="1"/>
          <p:nvPr/>
        </p:nvSpPr>
        <p:spPr>
          <a:xfrm>
            <a:off x="5977577" y="6163409"/>
            <a:ext cx="60941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https://radiopaedia.org/cases/odontoid-fracture-classification-diagram-2?lang=us</a:t>
            </a:r>
          </a:p>
        </p:txBody>
      </p:sp>
    </p:spTree>
    <p:extLst>
      <p:ext uri="{BB962C8B-B14F-4D97-AF65-F5344CB8AC3E}">
        <p14:creationId xmlns:p14="http://schemas.microsoft.com/office/powerpoint/2010/main" val="3781948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Cause/ path: </a:t>
            </a:r>
            <a:r>
              <a:rPr lang="en-US" dirty="0"/>
              <a:t>hyperextension/ hyperflexion of the neck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impact injury in young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impact falls in older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(predisposed due to degenerative bone changes)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common type: type II 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Accounts for 65-74% of C2 fractures</a:t>
            </a:r>
          </a:p>
          <a:p>
            <a:pPr lvl="2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that, 82-90% are seen in elderly pts</a:t>
            </a:r>
          </a:p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Symptoms: </a:t>
            </a:r>
            <a:r>
              <a:rPr lang="en-US" dirty="0"/>
              <a:t>asymptomatic usually, no neuro deficits. </a:t>
            </a:r>
          </a:p>
          <a:p>
            <a:pPr lvl="1"/>
            <a:r>
              <a:rPr lang="en-US" dirty="0"/>
              <a:t>Neck pain</a:t>
            </a:r>
          </a:p>
          <a:p>
            <a:pPr lvl="1"/>
            <a:r>
              <a:rPr lang="en-US" dirty="0"/>
              <a:t>Severe cases can present with hematomas that cause dysphagia</a:t>
            </a:r>
          </a:p>
          <a:p>
            <a:pPr lvl="1"/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848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68770-AC8F-44DD-8459-DAA40B2F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Discussion-Imaging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3B22A-1A9A-41D4-BF5A-BEE2B9199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Preferred modality is non contrast CT</a:t>
            </a:r>
          </a:p>
          <a:p>
            <a:r>
              <a:rPr lang="en-US" dirty="0"/>
              <a:t>If neuro symptoms are present/ persistent symptoms, MRI can be performed</a:t>
            </a:r>
          </a:p>
          <a:p>
            <a:r>
              <a:rPr lang="en-US" dirty="0"/>
              <a:t>Plain film has low sensitivity and specificity</a:t>
            </a:r>
          </a:p>
          <a:p>
            <a:pPr lvl="1"/>
            <a:r>
              <a:rPr lang="en-US" dirty="0"/>
              <a:t>AP lateral C-Spine</a:t>
            </a:r>
          </a:p>
          <a:p>
            <a:pPr lvl="1"/>
            <a:r>
              <a:rPr lang="en-US" dirty="0"/>
              <a:t>Open mouth odontoid view</a:t>
            </a:r>
          </a:p>
        </p:txBody>
      </p:sp>
    </p:spTree>
    <p:extLst>
      <p:ext uri="{BB962C8B-B14F-4D97-AF65-F5344CB8AC3E}">
        <p14:creationId xmlns:p14="http://schemas.microsoft.com/office/powerpoint/2010/main" val="2373153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93A0-5AEC-4C41-99CB-0F8264AE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0E61-66BF-409E-93A3-B77164D3F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 II dens fractures associated with higher rates of non-union and mortality</a:t>
            </a:r>
          </a:p>
          <a:p>
            <a:r>
              <a:rPr lang="en-US" b="1" u="sng" dirty="0"/>
              <a:t>Prognosis</a:t>
            </a:r>
            <a:r>
              <a:rPr lang="en-US" dirty="0"/>
              <a:t>: consolidation rate per one study was at most 70% in geriatric </a:t>
            </a:r>
            <a:r>
              <a:rPr lang="en-US" dirty="0" err="1"/>
              <a:t>pt</a:t>
            </a:r>
            <a:r>
              <a:rPr lang="en-US" dirty="0"/>
              <a:t> with conservative treatment</a:t>
            </a:r>
          </a:p>
          <a:p>
            <a:r>
              <a:rPr lang="en-US" b="1" u="sng" dirty="0"/>
              <a:t>Complications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Cervical cord injury</a:t>
            </a:r>
          </a:p>
          <a:p>
            <a:pPr lvl="1"/>
            <a:r>
              <a:rPr lang="en-US" dirty="0"/>
              <a:t>Joint deformity/ cervical instability</a:t>
            </a:r>
          </a:p>
          <a:p>
            <a:pPr lvl="1"/>
            <a:r>
              <a:rPr lang="en-US" dirty="0"/>
              <a:t>Vascular compromise</a:t>
            </a:r>
          </a:p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 that lead to non-union</a:t>
            </a:r>
            <a:r>
              <a:rPr lang="en-US" dirty="0"/>
              <a:t>: age, type of injury/ fracture, vascular compromise, displacement &gt;4mm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43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A3E4D-42FE-4E5B-8173-4AE1EB9FF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C16A-92B4-442D-826A-B26B6147E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205"/>
            <a:ext cx="10515600" cy="476075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Pt was conservatively managed with a Miami-J collar </a:t>
            </a:r>
          </a:p>
          <a:p>
            <a:endParaRPr lang="en-US" sz="1000" dirty="0"/>
          </a:p>
          <a:p>
            <a:r>
              <a:rPr lang="en-US" dirty="0"/>
              <a:t>Treatment options are surgical or conservative</a:t>
            </a:r>
          </a:p>
          <a:p>
            <a:r>
              <a:rPr lang="en-US" dirty="0"/>
              <a:t>Type I and III: usually conservatively managed</a:t>
            </a:r>
          </a:p>
          <a:p>
            <a:r>
              <a:rPr lang="en-US" dirty="0"/>
              <a:t>Type II: more debated about management especially in older </a:t>
            </a:r>
            <a:r>
              <a:rPr lang="en-US" dirty="0" err="1"/>
              <a:t>pt</a:t>
            </a:r>
            <a:endParaRPr lang="en-US" dirty="0"/>
          </a:p>
          <a:p>
            <a:pPr lvl="1"/>
            <a:r>
              <a:rPr lang="en-US" dirty="0"/>
              <a:t>Risk of surgical intervention vs long term cervical immobilization device</a:t>
            </a:r>
          </a:p>
          <a:p>
            <a:pPr lvl="1"/>
            <a:r>
              <a:rPr lang="en-US" dirty="0"/>
              <a:t>Conservative:</a:t>
            </a:r>
          </a:p>
          <a:p>
            <a:pPr lvl="2"/>
            <a:r>
              <a:rPr lang="en-US" dirty="0"/>
              <a:t>Semi-rigid collar (treatment of choice for older </a:t>
            </a:r>
            <a:r>
              <a:rPr lang="en-US" dirty="0" err="1"/>
              <a:t>pt</a:t>
            </a:r>
            <a:r>
              <a:rPr lang="en-US" dirty="0"/>
              <a:t>) or halo thoracic vest (reserved for younger pts for a 6-12 weeks)</a:t>
            </a:r>
          </a:p>
          <a:p>
            <a:pPr lvl="3"/>
            <a:r>
              <a:rPr lang="en-US" dirty="0"/>
              <a:t>Complications for halo vest-skin irritation, pneumonia, DVT</a:t>
            </a:r>
          </a:p>
          <a:p>
            <a:pPr lvl="3"/>
            <a:r>
              <a:rPr lang="en-US" dirty="0"/>
              <a:t>Complications for cervical collar-ulcer, dysphagia, pneumonia</a:t>
            </a:r>
          </a:p>
          <a:p>
            <a:pPr lvl="1"/>
            <a:r>
              <a:rPr lang="en-US" dirty="0"/>
              <a:t>Surgical</a:t>
            </a:r>
          </a:p>
          <a:p>
            <a:pPr lvl="2"/>
            <a:r>
              <a:rPr lang="en-US" dirty="0"/>
              <a:t>Anterior screw fixation(MC surgical treatment for type II)</a:t>
            </a:r>
          </a:p>
          <a:p>
            <a:pPr lvl="2"/>
            <a:r>
              <a:rPr lang="en-US" dirty="0"/>
              <a:t>Posterior instrumentation</a:t>
            </a:r>
          </a:p>
          <a:p>
            <a:pPr lvl="2"/>
            <a:r>
              <a:rPr lang="en-US" dirty="0"/>
              <a:t>Transoral </a:t>
            </a:r>
            <a:r>
              <a:rPr lang="en-US" dirty="0" err="1"/>
              <a:t>odontoidectomy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2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AD1CB9-8E25-46B6-BE6D-67C6C93D4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007" y="1447799"/>
            <a:ext cx="2314575" cy="3962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2F8102-0C54-4998-A51C-C107078CD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621" y="1447799"/>
            <a:ext cx="2847975" cy="396240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7CAF9B35-93EC-46A8-BB43-1E6103059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Anterior Screw Fixation Treatment Examples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E3661B-098A-40DF-80A4-9C0BCAEF4A5A}"/>
              </a:ext>
            </a:extLst>
          </p:cNvPr>
          <p:cNvSpPr txBox="1"/>
          <p:nvPr/>
        </p:nvSpPr>
        <p:spPr>
          <a:xfrm>
            <a:off x="5090531" y="5410199"/>
            <a:ext cx="56034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</a:rPr>
              <a:t>https://www.barrowneuro.org/for-physicians-researchers/education/grand-rounds-publications-media/watch-neuroscience-grand-rounds/odontoid-screw-fixation/</a:t>
            </a:r>
          </a:p>
        </p:txBody>
      </p:sp>
    </p:spTree>
    <p:extLst>
      <p:ext uri="{BB962C8B-B14F-4D97-AF65-F5344CB8AC3E}">
        <p14:creationId xmlns:p14="http://schemas.microsoft.com/office/powerpoint/2010/main" val="558480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2619"/>
            <a:ext cx="11113169" cy="1325563"/>
          </a:xfrm>
        </p:spPr>
        <p:txBody>
          <a:bodyPr/>
          <a:lstStyle/>
          <a:p>
            <a:r>
              <a:rPr lang="en-US" dirty="0"/>
              <a:t>ACR appropriateness </a:t>
            </a:r>
            <a:r>
              <a:rPr lang="en-US" sz="3600" dirty="0"/>
              <a:t>Criteria-Suspected Spine Trauma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B69D425-0386-4732-BE4F-75485BF77E09}"/>
              </a:ext>
            </a:extLst>
          </p:cNvPr>
          <p:cNvGrpSpPr/>
          <p:nvPr/>
        </p:nvGrpSpPr>
        <p:grpSpPr>
          <a:xfrm>
            <a:off x="345687" y="1150499"/>
            <a:ext cx="7370957" cy="4458564"/>
            <a:chOff x="1137424" y="1161650"/>
            <a:chExt cx="9980342" cy="51387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1485392-AE67-4F18-A45F-676F5C7BE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3289" y="1161650"/>
              <a:ext cx="9685421" cy="513872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595625-797A-4EC5-81E6-2CD8ACD8CE50}"/>
                </a:ext>
              </a:extLst>
            </p:cNvPr>
            <p:cNvSpPr/>
            <p:nvPr/>
          </p:nvSpPr>
          <p:spPr>
            <a:xfrm>
              <a:off x="1137424" y="2096429"/>
              <a:ext cx="9980342" cy="50180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F80FB02-E8CD-4A44-9DE6-D88CE79226ED}"/>
                </a:ext>
              </a:extLst>
            </p:cNvPr>
            <p:cNvSpPr/>
            <p:nvPr/>
          </p:nvSpPr>
          <p:spPr>
            <a:xfrm>
              <a:off x="1137424" y="4282033"/>
              <a:ext cx="9980342" cy="50180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34CA041-C0F8-4E5E-A2A3-378447D28BB8}"/>
              </a:ext>
            </a:extLst>
          </p:cNvPr>
          <p:cNvSpPr txBox="1"/>
          <p:nvPr/>
        </p:nvSpPr>
        <p:spPr>
          <a:xfrm>
            <a:off x="7802216" y="1498182"/>
            <a:ext cx="37504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Imaging modality used for this patient of CT cervical spine w/o IV contrast was appropriate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CTA of head and neck w/ IV contrast is not usually appropriate for spine trauma but it was included in the workup for the fall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FC791C-C415-41E7-B383-7D2DCE4A7827}"/>
              </a:ext>
            </a:extLst>
          </p:cNvPr>
          <p:cNvSpPr txBox="1"/>
          <p:nvPr/>
        </p:nvSpPr>
        <p:spPr>
          <a:xfrm>
            <a:off x="2262770" y="5609063"/>
            <a:ext cx="38332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https://acsearch.acr.org/docs/69359/Narrative/</a:t>
            </a:r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9F473-56DD-4A07-BA82-B85E9BEE9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of Imaging-MHH Inpatient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6EB5B-DB90-4E39-A29C-B301A7E7D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CT Cervical Spine w/o contrast: $1,250.21-$1,875.31</a:t>
            </a:r>
          </a:p>
          <a:p>
            <a:r>
              <a:rPr lang="en-US" dirty="0"/>
              <a:t>CTA Head: $1,374.41-$2,061.61</a:t>
            </a:r>
          </a:p>
          <a:p>
            <a:r>
              <a:rPr lang="en-US" dirty="0"/>
              <a:t>CTA Neck: $821.52-$1,232.28</a:t>
            </a:r>
          </a:p>
          <a:p>
            <a:endParaRPr lang="en-US" dirty="0"/>
          </a:p>
          <a:p>
            <a:r>
              <a:rPr lang="en-US" dirty="0"/>
              <a:t>Total Cost: $3,445.62 -$5,169.20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A51165-FC6D-4914-B7A5-D9D333535C38}"/>
              </a:ext>
            </a:extLst>
          </p:cNvPr>
          <p:cNvSpPr txBox="1"/>
          <p:nvPr/>
        </p:nvSpPr>
        <p:spPr>
          <a:xfrm>
            <a:off x="2880267" y="5665569"/>
            <a:ext cx="64314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https://onlinepatientestimation.com/PatientPortal/patient/selfservice</a:t>
            </a:r>
          </a:p>
        </p:txBody>
      </p:sp>
    </p:spTree>
    <p:extLst>
      <p:ext uri="{BB962C8B-B14F-4D97-AF65-F5344CB8AC3E}">
        <p14:creationId xmlns:p14="http://schemas.microsoft.com/office/powerpoint/2010/main" val="323264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Home Points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1068" y="1825625"/>
            <a:ext cx="5999585" cy="4351338"/>
          </a:xfrm>
        </p:spPr>
        <p:txBody>
          <a:bodyPr/>
          <a:lstStyle/>
          <a:p>
            <a:r>
              <a:rPr lang="en-US" dirty="0"/>
              <a:t>Low Impact falls in elderly can lead to a dens fracture</a:t>
            </a:r>
          </a:p>
          <a:p>
            <a:r>
              <a:rPr lang="en-US" dirty="0"/>
              <a:t>Type II Dens Fractures are at higher risk of non-union</a:t>
            </a:r>
          </a:p>
          <a:p>
            <a:r>
              <a:rPr lang="en-US" dirty="0"/>
              <a:t>Treatment of Type II Dens Fracture is evaluated on a case-by-case basis especially in elderly pts to allow for stabilization of the spine</a:t>
            </a:r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Tenny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M.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Varacallo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"Odontoid Fractures," 21 July 2020. [Online]. Available: https://www.ncbi.nlm.nih.gov/books/NBK441956/. [Accessed 11 February 2021].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Gembruch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Lemonas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Ahmadipour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U. Sure, N. El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Hindy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O. Müller, "Nonoperative management of C-2 dens fractures: Single center experience and review of the literature,"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 neurology and neurosurgery,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vol. 169, pp. 166-173, 2018.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Pal, P. Sell and M.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Grevitt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"Type II odontoid fractures in the elderly: an evidence-based narrative review of management,"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Spine Journal 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vol. 20, no. 2, pp. 195-204, 2011.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M. Marcon, A. F.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Cristante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W. J. Teixeira, D. K.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Narasaki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R. P. Oliveira and T. E. P. de Barros Filho, "Fractures of the cervical spine,"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Clinics,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vol. 68, no. 11, pp. 1455-1461, 2013.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1206</Words>
  <Application>Microsoft Office PowerPoint</Application>
  <PresentationFormat>Widescreen</PresentationFormat>
  <Paragraphs>128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Adobe Garamond Pro</vt:lpstr>
      <vt:lpstr>Arial</vt:lpstr>
      <vt:lpstr>Calibri</vt:lpstr>
      <vt:lpstr>Calibri Light</vt:lpstr>
      <vt:lpstr>Office Theme</vt:lpstr>
      <vt:lpstr>Type II Dens Fracture</vt:lpstr>
      <vt:lpstr>Clinical History</vt:lpstr>
      <vt:lpstr>Normal Anatomy</vt:lpstr>
      <vt:lpstr>9/21- CT C-spine SAG w/o contrast</vt:lpstr>
      <vt:lpstr>PowerPoint Presentation</vt:lpstr>
      <vt:lpstr>Key Imaging Findings</vt:lpstr>
      <vt:lpstr>Differential Diagnosis</vt:lpstr>
      <vt:lpstr>Final Diagnosis</vt:lpstr>
      <vt:lpstr>PowerPoint Presentation</vt:lpstr>
      <vt:lpstr>Discussion</vt:lpstr>
      <vt:lpstr>Discussion-Imaging</vt:lpstr>
      <vt:lpstr>Discussion</vt:lpstr>
      <vt:lpstr>Treatment</vt:lpstr>
      <vt:lpstr>Anterior Screw Fixation Treatment Examples</vt:lpstr>
      <vt:lpstr>ACR appropriateness Criteria-Suspected Spine Trauma</vt:lpstr>
      <vt:lpstr>Cost of Imaging-MHH Inpatient</vt:lpstr>
      <vt:lpstr>Take Home Points 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Patel, Aashini R</cp:lastModifiedBy>
  <cp:revision>51</cp:revision>
  <dcterms:created xsi:type="dcterms:W3CDTF">2019-09-13T05:09:22Z</dcterms:created>
  <dcterms:modified xsi:type="dcterms:W3CDTF">2021-03-02T20:22:13Z</dcterms:modified>
</cp:coreProperties>
</file>