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4" r:id="rId5"/>
    <p:sldId id="261" r:id="rId6"/>
    <p:sldId id="270" r:id="rId7"/>
    <p:sldId id="271" r:id="rId8"/>
    <p:sldId id="272" r:id="rId9"/>
    <p:sldId id="262" r:id="rId10"/>
    <p:sldId id="263" r:id="rId11"/>
    <p:sldId id="266" r:id="rId12"/>
    <p:sldId id="273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vel, Manickam" initials="KM" lastIdx="8" clrIdx="0">
    <p:extLst>
      <p:ext uri="{19B8F6BF-5375-455C-9EA6-DF929625EA0E}">
        <p15:presenceInfo xmlns:p15="http://schemas.microsoft.com/office/powerpoint/2012/main" userId="S::manickam.kumaravel@uth.tmc.edu::5b425f44-68ac-4662-b696-6ba508bd0f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46" autoAdjust="0"/>
    <p:restoredTop sz="94660"/>
  </p:normalViewPr>
  <p:slideViewPr>
    <p:cSldViewPr snapToGrid="0">
      <p:cViewPr>
        <p:scale>
          <a:sx n="85" d="100"/>
          <a:sy n="85" d="100"/>
        </p:scale>
        <p:origin x="928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4:38.545" idx="2">
    <p:pos x="4140" y="3006"/>
    <p:text>Collaborating physician  (attending/resident)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5:28.314" idx="3">
    <p:pos x="7137" y="1179"/>
    <p:text>Pertinent clinical history. Pertinent vitals and physical findings and laboratory values.pertinent prior imaging. </p:text>
    <p:extLst>
      <p:ext uri="{C676402C-5697-4E1C-873F-D02D1690AC5C}">
        <p15:threadingInfo xmlns:p15="http://schemas.microsoft.com/office/powerpoint/2012/main" timeZoneBias="420"/>
      </p:ext>
    </p:extLst>
  </p:cm>
  <p:cm authorId="1" dt="2019-09-13T21:37:35.699" idx="5">
    <p:pos x="10" y="10"/>
    <p:text>Include a follow-up slide off differential diagnosis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7:57.821" idx="6">
    <p:pos x="10" y="10"/>
    <p:text>Differential diagnosis based on imaging findings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8:13.739" idx="7">
    <p:pos x="10" y="10"/>
    <p:text>Introducer  final diagnosis before discussion</p:text>
    <p:extLst>
      <p:ext uri="{C676402C-5697-4E1C-873F-D02D1690AC5C}">
        <p15:threadingInfo xmlns:p15="http://schemas.microsoft.com/office/powerpoint/2012/main" timeZoneBias="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F93D-444E-4145-BBBB-C778E25C7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24BD24-6B2D-4F0C-9951-AA45451F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13A9D-4B8C-48BE-B4E1-510F9B4E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8CF62D-F14E-4580-8184-BC76D68A3BD6}"/>
              </a:ext>
            </a:extLst>
          </p:cNvPr>
          <p:cNvGrpSpPr/>
          <p:nvPr userDrawn="1"/>
        </p:nvGrpSpPr>
        <p:grpSpPr>
          <a:xfrm>
            <a:off x="1419290" y="5344886"/>
            <a:ext cx="9557657" cy="1513114"/>
            <a:chOff x="-101600" y="5349875"/>
            <a:chExt cx="9557657" cy="151311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222221-99B3-487B-9E84-7709D5058CD5}"/>
                </a:ext>
              </a:extLst>
            </p:cNvPr>
            <p:cNvSpPr/>
            <p:nvPr userDrawn="1"/>
          </p:nvSpPr>
          <p:spPr>
            <a:xfrm>
              <a:off x="-101600" y="5349875"/>
              <a:ext cx="9557657" cy="151311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F40B73D-FCF3-460C-BA3F-19C814E5B2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415" y="5608080"/>
              <a:ext cx="5149169" cy="85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567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42FCA-6B91-457E-AF40-2EAC5AA5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3F4AC-E34B-4957-ABA9-8CAD1530B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DDA22-D261-4BEF-939B-B11C7090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1D608-46CB-4D4C-9EF7-17E1ECEC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72729-3FFD-4115-B0A2-20F313F6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D6DA23-E649-4B0B-B20A-AB265094D053}"/>
              </a:ext>
            </a:extLst>
          </p:cNvPr>
          <p:cNvSpPr/>
          <p:nvPr userDrawn="1"/>
        </p:nvSpPr>
        <p:spPr>
          <a:xfrm>
            <a:off x="0" y="6241046"/>
            <a:ext cx="12192000" cy="60234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DFB9A-F977-4B78-8428-F8ACEDCF83F8}"/>
              </a:ext>
            </a:extLst>
          </p:cNvPr>
          <p:cNvSpPr txBox="1"/>
          <p:nvPr userDrawn="1"/>
        </p:nvSpPr>
        <p:spPr>
          <a:xfrm>
            <a:off x="4221583" y="6336672"/>
            <a:ext cx="3693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dobe Garamond Pro" panose="02020502060506020403" pitchFamily="18" charset="0"/>
              </a:rPr>
              <a:t>McGovern Medical School</a:t>
            </a:r>
          </a:p>
        </p:txBody>
      </p:sp>
    </p:spTree>
    <p:extLst>
      <p:ext uri="{BB962C8B-B14F-4D97-AF65-F5344CB8AC3E}">
        <p14:creationId xmlns:p14="http://schemas.microsoft.com/office/powerpoint/2010/main" val="270788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F83F-EE9C-45BA-B0AF-DDE4DABA3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EF7D3-6DEB-44BC-9B6F-26D4AC5B2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932AF-7DF9-42DC-B0DE-74A4FB53F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66233-2BE1-43F2-9612-05A4B525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02B0-FB7F-4380-ABB6-6B8C596F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3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61A3-724B-48E9-A36F-D0A30C6FD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61AE6-3729-4AD6-A3D8-36C1BC287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FDA9C-B802-4CC5-B791-1F957C7CF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0E1D7-F9C1-4723-9BF3-3F9095DE4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620F4-9E91-4C6C-B120-FD2BCD74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D4600-8EBC-419A-9441-48F49E072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3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48342-8909-46BB-AB91-28864174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06153-D4B5-42BC-94BF-CCF6AAB80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18DEF-7A6B-4804-8CD2-F1BEE79C3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FDDFE-E25C-422B-8538-26A54E9DD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961F16-A61F-48CA-B6DE-D6E12EDB39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244A6B-9661-439F-9D22-03589EE02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7C780C-C0CC-45E5-A032-268309A34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865D89-38A2-4677-BC7F-BA0DFB8B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7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7E8F-1087-4C29-91D5-5319DF46A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222BD7-97F6-40D9-9330-6067D32BE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C63E3-8BB5-4DB5-9FE7-59B4EF12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E7BE7-9B7D-439A-B4C8-0D57FFDB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39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C6209-C741-4EA6-81CA-0575872F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E86C08-0FEA-437E-8DBF-5BD1791C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BC8D-78AC-45D8-A593-15294AC8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78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A346-4AB2-425B-83F7-48B3F178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E7E43-D112-495C-B052-5F3DAAF5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16687-90F1-40FB-A522-1F9B085D4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0480F-A465-495B-9EA4-72137FEF8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AD194-635C-4AD9-AAD1-D5773337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C7DAD-276A-4260-9133-248664785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2B3DC-A03B-4FA5-8A8C-D4BB390E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8096A-7F3A-4B39-8832-44F8D56D5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763CA-7EBF-4C4A-9074-CB302B666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08105-3176-4977-BE65-2745C6DD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E6514-1EDE-4CA6-9EE3-9D3CC656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CC4D9-8EFA-4513-B08A-26281EBE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0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ECF77-DF06-493D-A550-E6B5FDC5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BB4A2-208D-4A95-9445-906CBBD7A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57EFB-143F-46F8-89FF-466389C20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A9644-500A-4D4E-A7FB-722AC224A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5EE65-0676-4436-A45E-EB4867A0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F6F57-C2DA-4B49-AE74-40A4E544DA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363672-9AE6-4139-B826-132B27A00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55986-5B03-43D0-B9AE-415952FB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3C262-2476-487A-90A4-BE2F30EBA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18207-C586-47C8-A5C6-D5892788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2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D748D-1C6F-4CC0-B18D-E1409E33B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EAE89-AE55-4A97-B0FF-28649F74D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93511-DB32-4F69-A48A-528C891C0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56365-18A5-4883-8E30-8DC8FAEB18E3}" type="datetimeFigureOut">
              <a:rPr lang="en-US" smtClean="0"/>
              <a:t>2/2/21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EAA80-D800-4539-BF4B-C095AE394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84420-738F-4948-8D5B-A3FED505E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8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iptmag.com/features/writers-on-the-web-theme-and-asking-the-central-question-what-the-heck-is-my-web-series-about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D681-B8FD-4347-800D-AA193CFD5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88158"/>
            <a:ext cx="9144000" cy="944045"/>
          </a:xfrm>
        </p:spPr>
        <p:txBody>
          <a:bodyPr>
            <a:normAutofit/>
          </a:bodyPr>
          <a:lstStyle/>
          <a:p>
            <a:r>
              <a:rPr lang="en-US" sz="4800" dirty="0"/>
              <a:t>A Case of Lateral Epicondylitis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D603A-7EEC-4D1E-B5C5-4348356C0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Annika </a:t>
            </a:r>
            <a:r>
              <a:rPr lang="en-US" dirty="0" err="1"/>
              <a:t>Medhus</a:t>
            </a:r>
            <a:endParaRPr lang="en-US" dirty="0"/>
          </a:p>
          <a:p>
            <a:r>
              <a:rPr lang="en-US" dirty="0"/>
              <a:t>February 5, 2021</a:t>
            </a:r>
          </a:p>
          <a:p>
            <a:r>
              <a:rPr lang="en-US" dirty="0"/>
              <a:t>RAD 4014</a:t>
            </a:r>
          </a:p>
          <a:p>
            <a:r>
              <a:rPr lang="en-US" dirty="0"/>
              <a:t>Dr. Manickam </a:t>
            </a:r>
            <a:r>
              <a:rPr lang="en-US" dirty="0" err="1"/>
              <a:t>Kumaravel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31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71E91-4F42-403A-A4AF-58C8F8A7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7E120-3F07-4FB1-9690-F2D8CBCB0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44 year old male with no significant past medical history presenting with right lateral elbow pain that had been going on “for a while”.</a:t>
            </a:r>
          </a:p>
          <a:p>
            <a:r>
              <a:rPr lang="en-US" dirty="0"/>
              <a:t>Unknown if history of overuse or trauma.</a:t>
            </a:r>
          </a:p>
          <a:p>
            <a:r>
              <a:rPr lang="en-US" dirty="0"/>
              <a:t>Initial work up included a right MRI elbow without contrast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752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MRI Elbow w/o Contrast (T2 Fat Sat)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3F848680-4225-FF48-AC83-DDEF165F8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164" y="1613074"/>
            <a:ext cx="4301236" cy="4301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1">
            <a:extLst>
              <a:ext uri="{FF2B5EF4-FFF2-40B4-BE49-F238E27FC236}">
                <a16:creationId xmlns:a16="http://schemas.microsoft.com/office/drawing/2014/main" id="{925A5138-55D3-D940-8F32-A6C5415FB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33" y="1613074"/>
            <a:ext cx="4301236" cy="4301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178BA8-D1A3-304D-9AE9-BE838EB40002}"/>
              </a:ext>
            </a:extLst>
          </p:cNvPr>
          <p:cNvSpPr txBox="1"/>
          <p:nvPr/>
        </p:nvSpPr>
        <p:spPr>
          <a:xfrm>
            <a:off x="2805194" y="2654110"/>
            <a:ext cx="11158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Brachialis m.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3E6BB1-726C-854D-B358-6B535B1CA5F0}"/>
              </a:ext>
            </a:extLst>
          </p:cNvPr>
          <p:cNvSpPr txBox="1"/>
          <p:nvPr/>
        </p:nvSpPr>
        <p:spPr>
          <a:xfrm>
            <a:off x="3022169" y="3731513"/>
            <a:ext cx="4649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18EC45-4CE7-2041-8EFA-A1A5C039E7D9}"/>
              </a:ext>
            </a:extLst>
          </p:cNvPr>
          <p:cNvSpPr txBox="1"/>
          <p:nvPr/>
        </p:nvSpPr>
        <p:spPr>
          <a:xfrm>
            <a:off x="2659480" y="4578084"/>
            <a:ext cx="1438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Radial head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BC9D09-BAFD-7648-B3B4-64FFBD3432C2}"/>
              </a:ext>
            </a:extLst>
          </p:cNvPr>
          <p:cNvSpPr txBox="1"/>
          <p:nvPr/>
        </p:nvSpPr>
        <p:spPr>
          <a:xfrm>
            <a:off x="4243079" y="5424654"/>
            <a:ext cx="21077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Forearm extensor compartment muscles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C8F96EE-E3E7-9440-ACDE-6FE5934CD758}"/>
              </a:ext>
            </a:extLst>
          </p:cNvPr>
          <p:cNvCxnSpPr/>
          <p:nvPr/>
        </p:nvCxnSpPr>
        <p:spPr>
          <a:xfrm flipH="1" flipV="1">
            <a:off x="3762631" y="5322825"/>
            <a:ext cx="480448" cy="20365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1F8FE87-9CD3-494C-9C41-A2A0E5256958}"/>
              </a:ext>
            </a:extLst>
          </p:cNvPr>
          <p:cNvSpPr txBox="1"/>
          <p:nvPr/>
        </p:nvSpPr>
        <p:spPr>
          <a:xfrm>
            <a:off x="945858" y="5531478"/>
            <a:ext cx="18243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FCU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6F88EF-C045-C342-9E89-55DD3F41E429}"/>
              </a:ext>
            </a:extLst>
          </p:cNvPr>
          <p:cNvSpPr txBox="1"/>
          <p:nvPr/>
        </p:nvSpPr>
        <p:spPr>
          <a:xfrm>
            <a:off x="1410067" y="5392978"/>
            <a:ext cx="6430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FDS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307DE3-7BEA-E740-93E7-326E78CD76AB}"/>
              </a:ext>
            </a:extLst>
          </p:cNvPr>
          <p:cNvSpPr txBox="1"/>
          <p:nvPr/>
        </p:nvSpPr>
        <p:spPr>
          <a:xfrm>
            <a:off x="1300082" y="2182418"/>
            <a:ext cx="11158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Triceps brachii m.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4448E81-509F-4E4C-832B-2DD7CCDD5875}"/>
              </a:ext>
            </a:extLst>
          </p:cNvPr>
          <p:cNvCxnSpPr>
            <a:cxnSpLocks/>
          </p:cNvCxnSpPr>
          <p:nvPr/>
        </p:nvCxnSpPr>
        <p:spPr>
          <a:xfrm flipH="1">
            <a:off x="3583594" y="3471182"/>
            <a:ext cx="610938" cy="39773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32A5622-3A6B-4B46-84FC-3FF0BADDAFD4}"/>
              </a:ext>
            </a:extLst>
          </p:cNvPr>
          <p:cNvSpPr txBox="1"/>
          <p:nvPr/>
        </p:nvSpPr>
        <p:spPr>
          <a:xfrm>
            <a:off x="4136132" y="3326839"/>
            <a:ext cx="17430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CET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2AD74FC-B2A3-E244-AD19-080D2FBDE4E3}"/>
              </a:ext>
            </a:extLst>
          </p:cNvPr>
          <p:cNvCxnSpPr/>
          <p:nvPr/>
        </p:nvCxnSpPr>
        <p:spPr>
          <a:xfrm flipH="1" flipV="1">
            <a:off x="3487118" y="4451266"/>
            <a:ext cx="419261" cy="124956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FF1E359-2800-BB40-901C-F9EB993DD544}"/>
              </a:ext>
            </a:extLst>
          </p:cNvPr>
          <p:cNvSpPr txBox="1"/>
          <p:nvPr/>
        </p:nvSpPr>
        <p:spPr>
          <a:xfrm>
            <a:off x="3889063" y="4495136"/>
            <a:ext cx="13467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Radial collateral </a:t>
            </a:r>
            <a:r>
              <a:rPr lang="en-US" sz="900" dirty="0" err="1">
                <a:solidFill>
                  <a:schemeClr val="bg1"/>
                </a:solidFill>
              </a:rPr>
              <a:t>lig</a:t>
            </a:r>
            <a:r>
              <a:rPr lang="en-US" sz="9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D1DE29-21F0-2641-BC3B-27363AB36FB1}"/>
              </a:ext>
            </a:extLst>
          </p:cNvPr>
          <p:cNvSpPr txBox="1"/>
          <p:nvPr/>
        </p:nvSpPr>
        <p:spPr>
          <a:xfrm>
            <a:off x="4938845" y="3184669"/>
            <a:ext cx="1733158" cy="7694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Fat Suppression is ideal for visualizing bone marrow, </a:t>
            </a:r>
            <a:r>
              <a:rPr lang="en-US" sz="1100" b="1" u="sng" dirty="0">
                <a:solidFill>
                  <a:srgbClr val="FF0000"/>
                </a:solidFill>
              </a:rPr>
              <a:t>tendons</a:t>
            </a:r>
            <a:r>
              <a:rPr lang="en-US" sz="1100" dirty="0">
                <a:solidFill>
                  <a:schemeClr val="bg1"/>
                </a:solidFill>
              </a:rPr>
              <a:t>, ligaments, and muscle.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C27A90-CBD8-B048-A829-B0F1D87703FE}"/>
              </a:ext>
            </a:extLst>
          </p:cNvPr>
          <p:cNvSpPr txBox="1"/>
          <p:nvPr/>
        </p:nvSpPr>
        <p:spPr>
          <a:xfrm>
            <a:off x="2236538" y="3723278"/>
            <a:ext cx="7520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Hum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D818D1-8F14-974F-9875-CA05971C976F}"/>
              </a:ext>
            </a:extLst>
          </p:cNvPr>
          <p:cNvSpPr txBox="1"/>
          <p:nvPr/>
        </p:nvSpPr>
        <p:spPr>
          <a:xfrm>
            <a:off x="8977745" y="4725968"/>
            <a:ext cx="2730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CA36775-EE61-DB4B-A5D9-135244CD5D66}"/>
              </a:ext>
            </a:extLst>
          </p:cNvPr>
          <p:cNvSpPr txBox="1"/>
          <p:nvPr/>
        </p:nvSpPr>
        <p:spPr>
          <a:xfrm>
            <a:off x="8831368" y="3965139"/>
            <a:ext cx="8388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Hum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4363B94-FB1A-2041-B6A9-A66FEE43D62C}"/>
              </a:ext>
            </a:extLst>
          </p:cNvPr>
          <p:cNvSpPr txBox="1"/>
          <p:nvPr/>
        </p:nvSpPr>
        <p:spPr>
          <a:xfrm>
            <a:off x="7689012" y="3532860"/>
            <a:ext cx="6490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ECRL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4537D2C-BE36-BB48-8278-4AE389BA477D}"/>
              </a:ext>
            </a:extLst>
          </p:cNvPr>
          <p:cNvSpPr txBox="1"/>
          <p:nvPr/>
        </p:nvSpPr>
        <p:spPr>
          <a:xfrm>
            <a:off x="9923570" y="3763692"/>
            <a:ext cx="5576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PT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02D8EE7-90C6-1148-8E49-D607B0797DA2}"/>
              </a:ext>
            </a:extLst>
          </p:cNvPr>
          <p:cNvSpPr txBox="1"/>
          <p:nvPr/>
        </p:nvSpPr>
        <p:spPr>
          <a:xfrm>
            <a:off x="8190299" y="4580040"/>
            <a:ext cx="5944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solidFill>
                  <a:schemeClr val="bg1"/>
                </a:solidFill>
              </a:rPr>
              <a:t>Anc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32C8921-9011-1F43-8C94-6AB99BC31EC8}"/>
              </a:ext>
            </a:extLst>
          </p:cNvPr>
          <p:cNvSpPr txBox="1"/>
          <p:nvPr/>
        </p:nvSpPr>
        <p:spPr>
          <a:xfrm>
            <a:off x="8338026" y="3042458"/>
            <a:ext cx="4933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BR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12FBEB-F3FA-E14E-BA55-C944E7E02595}"/>
              </a:ext>
            </a:extLst>
          </p:cNvPr>
          <p:cNvSpPr txBox="1"/>
          <p:nvPr/>
        </p:nvSpPr>
        <p:spPr>
          <a:xfrm>
            <a:off x="7586691" y="3998964"/>
            <a:ext cx="6490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ERCB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771DC2F-F137-3743-B940-6AD07DB88FCE}"/>
              </a:ext>
            </a:extLst>
          </p:cNvPr>
          <p:cNvCxnSpPr/>
          <p:nvPr/>
        </p:nvCxnSpPr>
        <p:spPr>
          <a:xfrm>
            <a:off x="7464775" y="3660468"/>
            <a:ext cx="518525" cy="28406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83F44D9-EB38-4742-A827-5931BFEFBFCB}"/>
              </a:ext>
            </a:extLst>
          </p:cNvPr>
          <p:cNvSpPr txBox="1"/>
          <p:nvPr/>
        </p:nvSpPr>
        <p:spPr>
          <a:xfrm>
            <a:off x="7172690" y="3532860"/>
            <a:ext cx="4405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CET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657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6AE92-A4D8-1042-B805-0A78F560F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MRI Elbow w/o Contrast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0AAA6-B95C-AF49-A7DF-8B0752ED6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Minimally increased fluid signal intensity surrounding the extensor carpi radialis brevis attachment to the lateral epicondyle, suggesting a tendinosis.</a:t>
            </a:r>
          </a:p>
          <a:p>
            <a:r>
              <a:rPr lang="en-US" sz="2400" dirty="0"/>
              <a:t>All ligaments are intact.</a:t>
            </a:r>
          </a:p>
          <a:p>
            <a:r>
              <a:rPr lang="en-US" sz="2400" dirty="0"/>
              <a:t>No soft tissue abnormality.</a:t>
            </a:r>
          </a:p>
          <a:p>
            <a:r>
              <a:rPr lang="en-US" sz="2400" dirty="0"/>
              <a:t>No underlying bone changes.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119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67A5-9DA8-4D9D-A0F3-C50B1662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C2B0A-3214-4459-9DE7-093A2FFDD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0688"/>
            <a:ext cx="4833732" cy="4376392"/>
          </a:xfrm>
        </p:spPr>
        <p:txBody>
          <a:bodyPr>
            <a:normAutofit fontScale="70000" lnSpcReduction="20000"/>
          </a:bodyPr>
          <a:lstStyle/>
          <a:p>
            <a:pPr marL="457200" lvl="1" indent="0">
              <a:buNone/>
            </a:pPr>
            <a:r>
              <a:rPr lang="en-US" sz="3400" u="sng" dirty="0"/>
              <a:t>Radial collateral ligament tear:</a:t>
            </a:r>
          </a:p>
          <a:p>
            <a:pPr lvl="1"/>
            <a:r>
              <a:rPr lang="en-US" sz="3100" dirty="0"/>
              <a:t>The radial collateral ligament complex is a major lateral stabilizer of the elbow joint. </a:t>
            </a:r>
          </a:p>
          <a:p>
            <a:pPr lvl="1"/>
            <a:r>
              <a:rPr lang="en-US" sz="3100" dirty="0"/>
              <a:t>Arises from the lateral epicondyle of the humerus and blends distally into the annular ligament and radial neck. </a:t>
            </a:r>
          </a:p>
          <a:p>
            <a:pPr lvl="1"/>
            <a:r>
              <a:rPr lang="en-US" sz="3100" dirty="0"/>
              <a:t>A sprain of the radial collateral ligament would appear as a thickened or thinned ligament with increased T2 signal on MRI. </a:t>
            </a:r>
          </a:p>
          <a:p>
            <a:pPr lvl="1"/>
            <a:r>
              <a:rPr lang="en-US" sz="3100" dirty="0"/>
              <a:t>A complete tear would show disruptions of the fibers along the ligament. 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25D3C53-C293-EC4A-A249-6C8A000B0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100" y="1690688"/>
            <a:ext cx="30861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74B420-4A93-9E46-BDF1-8CA75375DC23}"/>
              </a:ext>
            </a:extLst>
          </p:cNvPr>
          <p:cNvSpPr txBox="1"/>
          <p:nvPr/>
        </p:nvSpPr>
        <p:spPr>
          <a:xfrm>
            <a:off x="5022850" y="5138165"/>
            <a:ext cx="2768600" cy="60016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Coronal T2W image with fat suppression shows vertically oriented radial collateral ligament ( </a:t>
            </a:r>
            <a:r>
              <a:rPr lang="en-US" sz="1100" i="1" dirty="0">
                <a:solidFill>
                  <a:schemeClr val="bg1"/>
                </a:solidFill>
              </a:rPr>
              <a:t>arrowheads </a:t>
            </a:r>
            <a:r>
              <a:rPr lang="en-US" sz="1100" dirty="0">
                <a:solidFill>
                  <a:schemeClr val="bg1"/>
                </a:solidFill>
              </a:rPr>
              <a:t>).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9DD29DF0-AA7B-A644-BB17-7FC3B92E6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301" y="1690688"/>
            <a:ext cx="2924866" cy="323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05F704-49B1-7240-8251-4265AF8F1051}"/>
              </a:ext>
            </a:extLst>
          </p:cNvPr>
          <p:cNvSpPr txBox="1"/>
          <p:nvPr/>
        </p:nvSpPr>
        <p:spPr>
          <a:xfrm>
            <a:off x="8441520" y="5134355"/>
            <a:ext cx="3378428" cy="57708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Coronal T2W image with fat suppression shows high signal at the origin of the proximal aspect of the radial collateral ligament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CB4954-75AF-AB4A-BEDC-979823C027D8}"/>
              </a:ext>
            </a:extLst>
          </p:cNvPr>
          <p:cNvSpPr txBox="1"/>
          <p:nvPr/>
        </p:nvSpPr>
        <p:spPr>
          <a:xfrm>
            <a:off x="5133721" y="5853485"/>
            <a:ext cx="35345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</a:t>
            </a:r>
            <a:r>
              <a:rPr lang="en-US" sz="1000" dirty="0" err="1">
                <a:solidFill>
                  <a:schemeClr val="bg1"/>
                </a:solidFill>
              </a:rPr>
              <a:t>radiologykey.com</a:t>
            </a:r>
            <a:r>
              <a:rPr lang="en-US" sz="1000" dirty="0">
                <a:solidFill>
                  <a:schemeClr val="bg1"/>
                </a:solidFill>
              </a:rPr>
              <a:t>/elbow-9/</a:t>
            </a:r>
          </a:p>
        </p:txBody>
      </p:sp>
    </p:spTree>
    <p:extLst>
      <p:ext uri="{BB962C8B-B14F-4D97-AF65-F5344CB8AC3E}">
        <p14:creationId xmlns:p14="http://schemas.microsoft.com/office/powerpoint/2010/main" val="1759551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78359-2A80-BC4D-A5A5-654A3AB9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32CC9-79ED-3444-A624-D9B269297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608" y="1690688"/>
            <a:ext cx="3892826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100" u="sng" dirty="0"/>
              <a:t>Calcific Tendinosis</a:t>
            </a:r>
          </a:p>
          <a:p>
            <a:r>
              <a:rPr lang="en-US" dirty="0"/>
              <a:t>Calcific tendinosis commonly affects the rotator cuff of the shoulder, most frequently involving the supraspinatus tendon. </a:t>
            </a:r>
          </a:p>
          <a:p>
            <a:r>
              <a:rPr lang="en-US" dirty="0"/>
              <a:t>Self-limiting pathology is associated with ill-defined fluffy calcifications best seen on plain radiographs. </a:t>
            </a:r>
          </a:p>
          <a:p>
            <a:r>
              <a:rPr lang="en-US" dirty="0"/>
              <a:t>Calcific tendinosis would show focal areas of hypointense calcium deposits on MRI and may present with peripherally increased T2 signal due to edema.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3D4372-9190-584E-ADC1-7C34C6F52F68}"/>
              </a:ext>
            </a:extLst>
          </p:cNvPr>
          <p:cNvSpPr txBox="1"/>
          <p:nvPr/>
        </p:nvSpPr>
        <p:spPr>
          <a:xfrm>
            <a:off x="4336634" y="5780416"/>
            <a:ext cx="43197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Case courtesy of Dr Ian </a:t>
            </a:r>
            <a:r>
              <a:rPr lang="en-US" sz="1050" dirty="0" err="1">
                <a:solidFill>
                  <a:schemeClr val="bg1"/>
                </a:solidFill>
              </a:rPr>
              <a:t>Bickle</a:t>
            </a:r>
            <a:r>
              <a:rPr lang="en-US" sz="1050" dirty="0">
                <a:solidFill>
                  <a:schemeClr val="bg1"/>
                </a:solidFill>
              </a:rPr>
              <a:t>, </a:t>
            </a:r>
            <a:r>
              <a:rPr lang="en-US" sz="1050" dirty="0" err="1">
                <a:solidFill>
                  <a:schemeClr val="bg1"/>
                </a:solidFill>
              </a:rPr>
              <a:t>Radiopaedia.org</a:t>
            </a:r>
            <a:r>
              <a:rPr lang="en-US" sz="1050" dirty="0">
                <a:solidFill>
                  <a:schemeClr val="bg1"/>
                </a:solidFill>
              </a:rPr>
              <a:t>, </a:t>
            </a:r>
            <a:r>
              <a:rPr lang="en-US" sz="1050" dirty="0" err="1">
                <a:solidFill>
                  <a:schemeClr val="bg1"/>
                </a:solidFill>
              </a:rPr>
              <a:t>rID</a:t>
            </a:r>
            <a:r>
              <a:rPr lang="en-US" sz="1050" dirty="0">
                <a:solidFill>
                  <a:schemeClr val="bg1"/>
                </a:solidFill>
              </a:rPr>
              <a:t>: 45010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13E9C7-7A26-B949-802E-2262FBEA4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825" y="1843413"/>
            <a:ext cx="3803511" cy="27797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068D9A-898B-9A46-9664-EC2E46048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6957" y="1636215"/>
            <a:ext cx="3087343" cy="319417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09C7DBE4-87B7-0942-AA96-B47EFBDD3FA7}"/>
              </a:ext>
            </a:extLst>
          </p:cNvPr>
          <p:cNvSpPr/>
          <p:nvPr/>
        </p:nvSpPr>
        <p:spPr>
          <a:xfrm>
            <a:off x="8947332" y="2438075"/>
            <a:ext cx="581132" cy="5483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00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77BCC-576D-BD4C-B28A-221ADF4F6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45FFC-9D0E-184B-8FED-A92A610F1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618" y="1825625"/>
            <a:ext cx="3548270" cy="381980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300" u="sng" dirty="0"/>
              <a:t>Trauma</a:t>
            </a:r>
          </a:p>
          <a:p>
            <a:r>
              <a:rPr lang="en-US" dirty="0"/>
              <a:t>In the setting of trauma, subcutaneous edema along with possible skin, muscle and bone contusions would typically be expected. </a:t>
            </a:r>
          </a:p>
          <a:p>
            <a:r>
              <a:rPr lang="en-US" dirty="0"/>
              <a:t>Typical features of bone and muscle contusions include focal areas of increased T2 signal on MRI.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D1B808-61BB-E34F-87A2-253228D1F045}"/>
              </a:ext>
            </a:extLst>
          </p:cNvPr>
          <p:cNvSpPr txBox="1"/>
          <p:nvPr/>
        </p:nvSpPr>
        <p:spPr>
          <a:xfrm>
            <a:off x="4138920" y="5815584"/>
            <a:ext cx="5078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Case courtesy of Dr Ahmed </a:t>
            </a:r>
            <a:r>
              <a:rPr lang="en-US" sz="1100" dirty="0" err="1">
                <a:solidFill>
                  <a:schemeClr val="bg1"/>
                </a:solidFill>
              </a:rPr>
              <a:t>Abdrabou</a:t>
            </a:r>
            <a:r>
              <a:rPr lang="en-US" sz="1100" dirty="0">
                <a:solidFill>
                  <a:schemeClr val="bg1"/>
                </a:solidFill>
              </a:rPr>
              <a:t>, </a:t>
            </a:r>
            <a:r>
              <a:rPr lang="en-US" sz="1100" dirty="0" err="1">
                <a:solidFill>
                  <a:schemeClr val="bg1"/>
                </a:solidFill>
              </a:rPr>
              <a:t>Radiopaedia.org</a:t>
            </a:r>
            <a:r>
              <a:rPr lang="en-US" sz="1100" dirty="0">
                <a:solidFill>
                  <a:schemeClr val="bg1"/>
                </a:solidFill>
              </a:rPr>
              <a:t>, </a:t>
            </a:r>
            <a:r>
              <a:rPr lang="en-US" sz="1100" dirty="0" err="1">
                <a:solidFill>
                  <a:schemeClr val="bg1"/>
                </a:solidFill>
              </a:rPr>
              <a:t>rID</a:t>
            </a:r>
            <a:r>
              <a:rPr lang="en-US" sz="1100" dirty="0">
                <a:solidFill>
                  <a:schemeClr val="bg1"/>
                </a:solidFill>
              </a:rPr>
              <a:t>: 24907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D33951-22FF-A44B-A8FE-9F16A9A25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108" y="1403109"/>
            <a:ext cx="5078232" cy="405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493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D13D5-CA84-C543-9A05-B1907FCA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Final Diagnosis: Lateral Epicondylitis (tennis elbow)</a:t>
            </a:r>
          </a:p>
        </p:txBody>
      </p:sp>
      <p:pic>
        <p:nvPicPr>
          <p:cNvPr id="2050" name="Picture 2" descr="Tennis Elbow (Lateral Epicondylitis) - OrthoInfo - AAOS">
            <a:extLst>
              <a:ext uri="{FF2B5EF4-FFF2-40B4-BE49-F238E27FC236}">
                <a16:creationId xmlns:a16="http://schemas.microsoft.com/office/drawing/2014/main" id="{38004169-B6F6-1945-B64D-5CF6BFC80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288" y="1556967"/>
            <a:ext cx="3894505" cy="401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ennis Elbow (Lateral Epicondylitis) - Harvard Health">
            <a:extLst>
              <a:ext uri="{FF2B5EF4-FFF2-40B4-BE49-F238E27FC236}">
                <a16:creationId xmlns:a16="http://schemas.microsoft.com/office/drawing/2014/main" id="{309EC5F1-2553-694C-933B-044FFA8C1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207" y="1922014"/>
            <a:ext cx="4139556" cy="341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456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31B0-B653-41BC-94EE-2104792F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E2696-593D-4C91-8105-E7769D483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879" y="1690688"/>
            <a:ext cx="7438350" cy="4140486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5500" u="sng" dirty="0"/>
              <a:t>Pathophysiology</a:t>
            </a:r>
            <a:r>
              <a:rPr lang="en-US" sz="5500" dirty="0"/>
              <a:t>:</a:t>
            </a:r>
          </a:p>
          <a:p>
            <a:r>
              <a:rPr lang="en-US" sz="4900" dirty="0"/>
              <a:t>Extensor carpi radialis brevis is the most commonly affected muscle with supinator and other wrist extensors less frequently involved. </a:t>
            </a:r>
          </a:p>
          <a:p>
            <a:r>
              <a:rPr lang="en-US" sz="4900" dirty="0"/>
              <a:t>Overuse of these muscles (tennis, playing an instrument, manual labor, etc.) may cause multiple microtears that lead to degenerative changes within the tendon, resulting in tendinosis. </a:t>
            </a:r>
          </a:p>
          <a:p>
            <a:pPr marL="0" indent="0">
              <a:buNone/>
            </a:pPr>
            <a:r>
              <a:rPr lang="en-US" sz="5500" u="sng" dirty="0"/>
              <a:t>Exam/Features:</a:t>
            </a:r>
          </a:p>
          <a:p>
            <a:r>
              <a:rPr lang="en-US" sz="4900" dirty="0"/>
              <a:t>The majority of the patients with lateral epicondylitis complain of pain localized anterior to, or directly on, the bony surface of the lateral epicondyle. </a:t>
            </a:r>
          </a:p>
          <a:p>
            <a:r>
              <a:rPr lang="en-US" sz="4900" dirty="0"/>
              <a:t>Reproduced by wrist and finger extension and supination against resistance.</a:t>
            </a:r>
          </a:p>
          <a:p>
            <a:r>
              <a:rPr lang="en-US" sz="4900" dirty="0"/>
              <a:t>Some common physical examination maneuvers involved in the diagnosis of lateral epicondylitis include Maudsley’s test and diminished grip strength.</a:t>
            </a:r>
          </a:p>
          <a:p>
            <a:pPr marL="0" indent="0">
              <a:buNone/>
            </a:pPr>
            <a:r>
              <a:rPr lang="en-US" sz="5500" u="sng" dirty="0"/>
              <a:t>Risk Factors:</a:t>
            </a:r>
          </a:p>
          <a:p>
            <a:r>
              <a:rPr lang="en-US" sz="4900" dirty="0"/>
              <a:t>Known risk factors include smoking and obesity.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D6D1E3-A98D-FD45-88D6-2BBBAB29B2DC}"/>
              </a:ext>
            </a:extLst>
          </p:cNvPr>
          <p:cNvSpPr txBox="1"/>
          <p:nvPr/>
        </p:nvSpPr>
        <p:spPr>
          <a:xfrm>
            <a:off x="7839229" y="4226520"/>
            <a:ext cx="3763157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Maudsley’s test: axial downward force on third digit while asking patient to resist. Positive test is pain at the common extensor origin.</a:t>
            </a:r>
          </a:p>
        </p:txBody>
      </p:sp>
      <p:pic>
        <p:nvPicPr>
          <p:cNvPr id="1026" name="Picture 2" descr="Tennis elbow">
            <a:extLst>
              <a:ext uri="{FF2B5EF4-FFF2-40B4-BE49-F238E27FC236}">
                <a16:creationId xmlns:a16="http://schemas.microsoft.com/office/drawing/2014/main" id="{13FC689B-1C44-444B-87E3-ABCA3A25A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830" y="1836039"/>
            <a:ext cx="3989954" cy="2245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848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993A0-5AEC-4C41-99CB-0F8264AE7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0E61-66BF-409E-93A3-B77164D3F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712" y="1562154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u="sng" dirty="0"/>
              <a:t>Treatment:</a:t>
            </a:r>
          </a:p>
          <a:p>
            <a:r>
              <a:rPr lang="en-US" dirty="0"/>
              <a:t>Lateral epicondylitis has a self-limiting course of usually 12 to 18 months, but in some patients, symptoms can persist and are refractory to treatment. </a:t>
            </a:r>
          </a:p>
          <a:p>
            <a:r>
              <a:rPr lang="en-US" dirty="0"/>
              <a:t>When activity modification does not provide symptomatic relief, patients can undergo different non-operative therapies, including physiotherapy, NSAIDs, corticosteroid injections, and epicondylar counterforce braces. </a:t>
            </a:r>
          </a:p>
          <a:p>
            <a:r>
              <a:rPr lang="en-US" dirty="0"/>
              <a:t>Operative treatment is reserved for patients with persistent symptoms who have failed non-operative therapies. Open, percutaneous and arthroscopic approaches have all been used with no consensus on which is the superior surgical technique to manage lateral epicondylitis.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443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027233-010E-BC4B-B271-6D22FECB90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392" y="1721685"/>
            <a:ext cx="6592359" cy="32056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C95AC7-F6A9-4F22-B0E1-F66A46D7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 Appropriateness Criteria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75E0D6-C689-E641-A781-A797242A3791}"/>
              </a:ext>
            </a:extLst>
          </p:cNvPr>
          <p:cNvSpPr txBox="1"/>
          <p:nvPr/>
        </p:nvSpPr>
        <p:spPr>
          <a:xfrm>
            <a:off x="838200" y="2310621"/>
            <a:ext cx="6074044" cy="18460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31B122-4AA1-A947-B493-873CCE33D5FB}"/>
              </a:ext>
            </a:extLst>
          </p:cNvPr>
          <p:cNvSpPr txBox="1"/>
          <p:nvPr/>
        </p:nvSpPr>
        <p:spPr>
          <a:xfrm>
            <a:off x="3670515" y="5516246"/>
            <a:ext cx="4850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</a:t>
            </a:r>
            <a:r>
              <a:rPr lang="en-US" dirty="0" err="1">
                <a:solidFill>
                  <a:schemeClr val="bg1"/>
                </a:solidFill>
              </a:rPr>
              <a:t>acsearch.acr.org</a:t>
            </a:r>
            <a:r>
              <a:rPr lang="en-US" dirty="0">
                <a:solidFill>
                  <a:schemeClr val="bg1"/>
                </a:solidFill>
              </a:rPr>
              <a:t>/docs/69423/Narrative/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D6C918-694A-8946-8C8F-7538301C0FAD}"/>
              </a:ext>
            </a:extLst>
          </p:cNvPr>
          <p:cNvSpPr txBox="1"/>
          <p:nvPr/>
        </p:nvSpPr>
        <p:spPr>
          <a:xfrm>
            <a:off x="7430559" y="2402400"/>
            <a:ext cx="3923241" cy="20313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Imaging is not always necessary to diagnose lateral epicondylitis, as it is usually a clinical diagnosis. However, if imaging is obtained both MRI without contrast and U/S are appropriate. Overall, the imaging obtained for this patient was appropriate.</a:t>
            </a:r>
          </a:p>
        </p:txBody>
      </p:sp>
    </p:spTree>
    <p:extLst>
      <p:ext uri="{BB962C8B-B14F-4D97-AF65-F5344CB8AC3E}">
        <p14:creationId xmlns:p14="http://schemas.microsoft.com/office/powerpoint/2010/main" val="2026272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DE24B-BFB6-3F47-8BBA-80AEBCBF7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Calculations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2AAC7-6D97-3547-A81E-C6B0198D4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5573" y="2592791"/>
            <a:ext cx="7840851" cy="836209"/>
          </a:xfrm>
          <a:ln>
            <a:solidFill>
              <a:schemeClr val="bg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Estimated range for MRI Upper Extremity Joint (shoulder, elbow, wrist) without Contrast is </a:t>
            </a:r>
            <a:r>
              <a:rPr lang="en-US" dirty="0">
                <a:solidFill>
                  <a:srgbClr val="FF0000"/>
                </a:solidFill>
              </a:rPr>
              <a:t>$1,473.19 - $2,209.79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702EB6-2FF7-7049-AB8D-51C47F1F696F}"/>
              </a:ext>
            </a:extLst>
          </p:cNvPr>
          <p:cNvSpPr txBox="1"/>
          <p:nvPr/>
        </p:nvSpPr>
        <p:spPr>
          <a:xfrm>
            <a:off x="2081938" y="5687878"/>
            <a:ext cx="8028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https://</a:t>
            </a:r>
            <a:r>
              <a:rPr lang="en-US" sz="1200" dirty="0" err="1">
                <a:solidFill>
                  <a:schemeClr val="bg1"/>
                </a:solidFill>
              </a:rPr>
              <a:t>www.memorialhermann.org</a:t>
            </a:r>
            <a:r>
              <a:rPr lang="en-US" sz="1200" dirty="0">
                <a:solidFill>
                  <a:schemeClr val="bg1"/>
                </a:solidFill>
              </a:rPr>
              <a:t>/patients-visitors/patient-services/financial-care/financial-resources/pricing-estimate</a:t>
            </a:r>
          </a:p>
        </p:txBody>
      </p:sp>
    </p:spTree>
    <p:extLst>
      <p:ext uri="{BB962C8B-B14F-4D97-AF65-F5344CB8AC3E}">
        <p14:creationId xmlns:p14="http://schemas.microsoft.com/office/powerpoint/2010/main" val="1452135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2E43E-EE6B-4D0E-9EB6-B62AE224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Teaching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1F59D-59F8-4BDF-92E4-0CD9CE333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6207" y="1438167"/>
            <a:ext cx="5999585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Overuse of the extensor muscles of the arm (tennis, playing an instrument, manual labor, etc.) may cause tendinosis  due to microtears on the common extensor tendon. </a:t>
            </a:r>
          </a:p>
          <a:p>
            <a:r>
              <a:rPr lang="en-US" dirty="0"/>
              <a:t>On MRI, increased T2 signal intensity in the common extensor origin on the lateral epicondyle is commonly seen.</a:t>
            </a:r>
          </a:p>
          <a:p>
            <a:r>
              <a:rPr lang="en-US" dirty="0"/>
              <a:t>Treatment involves rest, non-operative therapy (NSAID, steroids, braces), or operative therapy.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372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20E37-7B66-41A1-8FEB-27409046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8D92A-C1BE-4879-8A55-1A3252D8F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2900" dirty="0"/>
              <a:t>Cha, Y. K., Kim, S., Park, N. H., Kim, J. Y., Kim, J. H., &amp; Park, J. Y. (2019). Magnetic resonance imaging of patients with lateral epicondylitis: Relationship between pain and severity of imaging features in elbow joints. </a:t>
            </a:r>
            <a:r>
              <a:rPr lang="en-US" sz="2900" i="1" dirty="0"/>
              <a:t>Acta </a:t>
            </a:r>
            <a:r>
              <a:rPr lang="en-US" sz="2900" i="1" dirty="0" err="1"/>
              <a:t>Orthopaedica</a:t>
            </a:r>
            <a:r>
              <a:rPr lang="en-US" sz="2900" i="1" dirty="0"/>
              <a:t> Et </a:t>
            </a:r>
            <a:r>
              <a:rPr lang="en-US" sz="2900" i="1" dirty="0" err="1"/>
              <a:t>Traumatologica</a:t>
            </a:r>
            <a:r>
              <a:rPr lang="en-US" sz="2900" i="1" dirty="0"/>
              <a:t> Turcica,</a:t>
            </a:r>
            <a:r>
              <a:rPr lang="en-US" sz="2900" dirty="0"/>
              <a:t> </a:t>
            </a:r>
            <a:r>
              <a:rPr lang="en-US" sz="2900" i="1" dirty="0"/>
              <a:t>53</a:t>
            </a:r>
            <a:r>
              <a:rPr lang="en-US" sz="2900" dirty="0"/>
              <a:t>(5), 366-371. </a:t>
            </a:r>
          </a:p>
          <a:p>
            <a:pPr marL="0" indent="0">
              <a:buNone/>
            </a:pPr>
            <a:r>
              <a:rPr lang="en-US" sz="2900" dirty="0"/>
              <a:t>Mackay D, </a:t>
            </a:r>
            <a:r>
              <a:rPr lang="en-US" sz="2900" dirty="0" err="1"/>
              <a:t>Rangan</a:t>
            </a:r>
            <a:r>
              <a:rPr lang="en-US" sz="2900" dirty="0"/>
              <a:t> A, Hide G, Hughes T, Latimer J. The objective diagnosis of early tennis elbow by magnetic resonance imaging. </a:t>
            </a:r>
            <a:r>
              <a:rPr lang="en-US" sz="2900" dirty="0" err="1"/>
              <a:t>Occup</a:t>
            </a:r>
            <a:r>
              <a:rPr lang="en-US" sz="2900" dirty="0"/>
              <a:t> Med (</a:t>
            </a:r>
            <a:r>
              <a:rPr lang="en-US" sz="2900" dirty="0" err="1"/>
              <a:t>Lond</a:t>
            </a:r>
            <a:r>
              <a:rPr lang="en-US" sz="2900" dirty="0"/>
              <a:t>). 2003 Aug;53(5):309-12. </a:t>
            </a:r>
          </a:p>
          <a:p>
            <a:pPr marL="0" indent="0">
              <a:buNone/>
            </a:pPr>
            <a:r>
              <a:rPr lang="en-US" sz="2900" dirty="0"/>
              <a:t>Taylor SA, </a:t>
            </a:r>
            <a:r>
              <a:rPr lang="en-US" sz="2900" dirty="0" err="1"/>
              <a:t>Hannafin</a:t>
            </a:r>
            <a:r>
              <a:rPr lang="en-US" sz="2900" dirty="0"/>
              <a:t> JA. Evaluation and management of elbow tendinopathy. </a:t>
            </a:r>
            <a:r>
              <a:rPr lang="en-US" sz="2900" i="1" dirty="0"/>
              <a:t>Sports Health</a:t>
            </a:r>
            <a:r>
              <a:rPr lang="en-US" sz="2900" dirty="0"/>
              <a:t>. 2012;4(5):384-393. </a:t>
            </a:r>
          </a:p>
          <a:p>
            <a:pPr marL="0" indent="0">
              <a:buNone/>
            </a:pPr>
            <a:r>
              <a:rPr lang="en-US" sz="2900" dirty="0"/>
              <a:t>Blankenbaker D, De Smet A, </a:t>
            </a:r>
            <a:r>
              <a:rPr lang="en-US" sz="2900" dirty="0" err="1"/>
              <a:t>Vanderby</a:t>
            </a:r>
            <a:r>
              <a:rPr lang="en-US" sz="2900" dirty="0"/>
              <a:t> R, McCabe R, </a:t>
            </a:r>
            <a:r>
              <a:rPr lang="en-US" sz="2900" dirty="0" err="1"/>
              <a:t>Koplin</a:t>
            </a:r>
            <a:r>
              <a:rPr lang="en-US" sz="2900" dirty="0"/>
              <a:t> S. MRI of Acute Bone Bruises: Timing of the Appearance of Findings in a Swine Model. </a:t>
            </a:r>
            <a:r>
              <a:rPr lang="en-US" sz="2900" i="1" dirty="0"/>
              <a:t>American Journal of Roentgenology</a:t>
            </a:r>
            <a:r>
              <a:rPr lang="en-US" sz="2900" dirty="0"/>
              <a:t>. 2008;190(1):W1-W7</a:t>
            </a:r>
          </a:p>
          <a:p>
            <a:pPr marL="0" indent="0">
              <a:buNone/>
            </a:pPr>
            <a:r>
              <a:rPr lang="en-US" sz="2900" dirty="0" err="1"/>
              <a:t>Bucknor</a:t>
            </a:r>
            <a:r>
              <a:rPr lang="en-US" sz="2900" dirty="0"/>
              <a:t>, M. D., Stevens, K. J., &amp; Steinbach, L. S. (2016). Elbow Imaging in Sport: Sports Imaging Series. </a:t>
            </a:r>
            <a:r>
              <a:rPr lang="en-US" sz="2900" i="1" dirty="0"/>
              <a:t>Radiology,</a:t>
            </a:r>
            <a:r>
              <a:rPr lang="en-US" sz="2900" dirty="0"/>
              <a:t> </a:t>
            </a:r>
            <a:r>
              <a:rPr lang="en-US" sz="2900" i="1" dirty="0"/>
              <a:t>279</a:t>
            </a:r>
            <a:r>
              <a:rPr lang="en-US" sz="2900" dirty="0"/>
              <a:t>(1), 12-28. </a:t>
            </a:r>
          </a:p>
          <a:p>
            <a:pPr marL="0" indent="0">
              <a:buNone/>
            </a:pPr>
            <a:r>
              <a:rPr lang="en-US" sz="2900" dirty="0" err="1"/>
              <a:t>Merolla</a:t>
            </a:r>
            <a:r>
              <a:rPr lang="en-US" sz="2900" dirty="0"/>
              <a:t> G, Singh S, </a:t>
            </a:r>
            <a:r>
              <a:rPr lang="en-US" sz="2900" dirty="0" err="1"/>
              <a:t>Paladini</a:t>
            </a:r>
            <a:r>
              <a:rPr lang="en-US" sz="2900" dirty="0"/>
              <a:t> P, </a:t>
            </a:r>
            <a:r>
              <a:rPr lang="en-US" sz="2900" dirty="0" err="1"/>
              <a:t>Porcellini</a:t>
            </a:r>
            <a:r>
              <a:rPr lang="en-US" sz="2900" dirty="0"/>
              <a:t> G. Calcific tendinitis of the rotator cuff: state of the art in diagnosis and treatment. </a:t>
            </a:r>
            <a:r>
              <a:rPr lang="en-US" sz="2900" i="1" dirty="0"/>
              <a:t>J </a:t>
            </a:r>
            <a:r>
              <a:rPr lang="en-US" sz="2900" i="1" dirty="0" err="1"/>
              <a:t>Orthop</a:t>
            </a:r>
            <a:r>
              <a:rPr lang="en-US" sz="2900" i="1" dirty="0"/>
              <a:t> </a:t>
            </a:r>
            <a:r>
              <a:rPr lang="en-US" sz="2900" i="1" dirty="0" err="1"/>
              <a:t>Traumatol</a:t>
            </a:r>
            <a:r>
              <a:rPr lang="en-US" sz="2900" dirty="0"/>
              <a:t>. 2016;17(1):7-14.</a:t>
            </a:r>
          </a:p>
          <a:p>
            <a:pPr marL="0" indent="0">
              <a:buNone/>
            </a:pPr>
            <a:r>
              <a:rPr lang="en-US" sz="2900" dirty="0"/>
              <a:t>Vaquero-Picado A, Barco R, </a:t>
            </a:r>
            <a:r>
              <a:rPr lang="en-US" sz="2900" dirty="0" err="1"/>
              <a:t>Antuña</a:t>
            </a:r>
            <a:r>
              <a:rPr lang="en-US" sz="2900" dirty="0"/>
              <a:t> SA. Lateral epicondylitis of the elbow. </a:t>
            </a:r>
            <a:r>
              <a:rPr lang="en-US" sz="2900" i="1" dirty="0"/>
              <a:t>EFORT Open Rev</a:t>
            </a:r>
            <a:r>
              <a:rPr lang="en-US" sz="2900" dirty="0"/>
              <a:t>. 2017;1(11):391-397. Published 2017 Mar 13. </a:t>
            </a:r>
            <a:endParaRPr lang="en-US" dirty="0"/>
          </a:p>
          <a:p>
            <a:pPr marL="0" indent="0">
              <a:buNone/>
            </a:pPr>
            <a:r>
              <a:rPr lang="en-US" sz="2900" dirty="0"/>
              <a:t>https://</a:t>
            </a:r>
            <a:r>
              <a:rPr lang="en-US" sz="2900" dirty="0" err="1"/>
              <a:t>onlinelibrary.wiley.com</a:t>
            </a:r>
            <a:r>
              <a:rPr lang="en-US" sz="2900" dirty="0"/>
              <a:t>/</a:t>
            </a:r>
            <a:r>
              <a:rPr lang="en-US" sz="2900" dirty="0" err="1"/>
              <a:t>doi</a:t>
            </a:r>
            <a:r>
              <a:rPr lang="en-US" sz="2900" dirty="0"/>
              <a:t>/pdf/10.1002/jmri.22154</a:t>
            </a:r>
          </a:p>
          <a:p>
            <a:pPr marL="0" indent="0">
              <a:buNone/>
            </a:pPr>
            <a:r>
              <a:rPr lang="en-US" sz="2900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697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D889A8-B64D-41BC-828B-03492D48A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770EF68-5AB2-40F5-80ED-3EA72D586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50354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7522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1394</TotalTime>
  <Words>1153</Words>
  <Application>Microsoft Macintosh PowerPoint</Application>
  <PresentationFormat>Widescreen</PresentationFormat>
  <Paragraphs>95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Adobe Garamond Pro</vt:lpstr>
      <vt:lpstr>Arial</vt:lpstr>
      <vt:lpstr>Calibri</vt:lpstr>
      <vt:lpstr>Calibri Light</vt:lpstr>
      <vt:lpstr>Office Theme</vt:lpstr>
      <vt:lpstr>A Case of Lateral Epicondylitis</vt:lpstr>
      <vt:lpstr>Clinical History</vt:lpstr>
      <vt:lpstr>R MRI Elbow w/o Contrast (T2 Fat Sat)</vt:lpstr>
      <vt:lpstr>R MRI Elbow w/o Contrast Report</vt:lpstr>
      <vt:lpstr>Differential Diagnosis </vt:lpstr>
      <vt:lpstr>Differential Diagnosis (cont.)</vt:lpstr>
      <vt:lpstr>Differential Diagnosis (cont.)</vt:lpstr>
      <vt:lpstr>Final Diagnosis: Lateral Epicondylitis (tennis elbow)</vt:lpstr>
      <vt:lpstr>Discussion</vt:lpstr>
      <vt:lpstr>Discussion (cont.)</vt:lpstr>
      <vt:lpstr>ACR Appropriateness Criteria</vt:lpstr>
      <vt:lpstr>Cost Calculations</vt:lpstr>
      <vt:lpstr>Teaching points</vt:lpstr>
      <vt:lpstr>References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(diagnosis)</dc:title>
  <dc:creator>Saagar Patel</dc:creator>
  <cp:lastModifiedBy>Annika Medhus</cp:lastModifiedBy>
  <cp:revision>33</cp:revision>
  <dcterms:created xsi:type="dcterms:W3CDTF">2019-09-13T05:09:22Z</dcterms:created>
  <dcterms:modified xsi:type="dcterms:W3CDTF">2021-02-03T22:40:13Z</dcterms:modified>
</cp:coreProperties>
</file>