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omments/comment1.xml" ContentType="application/vnd.openxmlformats-officedocument.presentationml.comment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8"/>
  </p:notesMasterIdLst>
  <p:sldIdLst>
    <p:sldId id="256" r:id="rId2"/>
    <p:sldId id="257" r:id="rId3"/>
    <p:sldId id="273" r:id="rId4"/>
    <p:sldId id="275" r:id="rId5"/>
    <p:sldId id="258" r:id="rId6"/>
    <p:sldId id="272" r:id="rId7"/>
    <p:sldId id="302" r:id="rId8"/>
    <p:sldId id="303" r:id="rId9"/>
    <p:sldId id="301" r:id="rId10"/>
    <p:sldId id="276" r:id="rId11"/>
    <p:sldId id="312" r:id="rId12"/>
    <p:sldId id="277" r:id="rId13"/>
    <p:sldId id="299" r:id="rId14"/>
    <p:sldId id="282" r:id="rId15"/>
    <p:sldId id="283" r:id="rId16"/>
    <p:sldId id="284" r:id="rId17"/>
    <p:sldId id="286" r:id="rId18"/>
    <p:sldId id="287" r:id="rId19"/>
    <p:sldId id="288" r:id="rId20"/>
    <p:sldId id="285" r:id="rId21"/>
    <p:sldId id="289" r:id="rId22"/>
    <p:sldId id="278" r:id="rId23"/>
    <p:sldId id="291" r:id="rId24"/>
    <p:sldId id="292" r:id="rId25"/>
    <p:sldId id="293" r:id="rId26"/>
    <p:sldId id="290" r:id="rId27"/>
    <p:sldId id="296" r:id="rId28"/>
    <p:sldId id="279" r:id="rId29"/>
    <p:sldId id="260" r:id="rId30"/>
    <p:sldId id="261" r:id="rId31"/>
    <p:sldId id="262" r:id="rId32"/>
    <p:sldId id="304" r:id="rId33"/>
    <p:sldId id="307" r:id="rId34"/>
    <p:sldId id="308" r:id="rId35"/>
    <p:sldId id="309" r:id="rId36"/>
    <p:sldId id="311" r:id="rId37"/>
    <p:sldId id="310" r:id="rId38"/>
    <p:sldId id="305" r:id="rId39"/>
    <p:sldId id="306" r:id="rId40"/>
    <p:sldId id="264" r:id="rId41"/>
    <p:sldId id="266" r:id="rId42"/>
    <p:sldId id="271" r:id="rId43"/>
    <p:sldId id="270" r:id="rId44"/>
    <p:sldId id="267" r:id="rId45"/>
    <p:sldId id="268" r:id="rId46"/>
    <p:sldId id="269" r:id="rId4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umaravel, Manickam" initials="KM" lastIdx="8" clrIdx="0">
    <p:extLst>
      <p:ext uri="{19B8F6BF-5375-455C-9EA6-DF929625EA0E}">
        <p15:presenceInfo xmlns:p15="http://schemas.microsoft.com/office/powerpoint/2012/main" userId="S::manickam.kumaravel@uth.tmc.edu::5b425f44-68ac-4662-b696-6ba508bd0f1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70707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04" autoAdjust="0"/>
    <p:restoredTop sz="84291" autoAdjust="0"/>
  </p:normalViewPr>
  <p:slideViewPr>
    <p:cSldViewPr snapToGrid="0">
      <p:cViewPr varScale="1">
        <p:scale>
          <a:sx n="39" d="100"/>
          <a:sy n="39" d="100"/>
        </p:scale>
        <p:origin x="52" y="5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9-09-13T21:37:57.821" idx="6">
    <p:pos x="10" y="10"/>
    <p:text>Differential diagnosis based on imaging findings</p:text>
    <p:extLst>
      <p:ext uri="{C676402C-5697-4E1C-873F-D02D1690AC5C}">
        <p15:threadingInfo xmlns:p15="http://schemas.microsoft.com/office/powerpoint/2012/main" timeZoneBias="4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6A2B64-E387-444A-A46C-C52EAF01F98F}" type="datetimeFigureOut">
              <a:rPr lang="en-US" smtClean="0"/>
              <a:t>2/4/2021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B318DF-9B5B-4C98-9036-EB80EE6612E8}" type="slidenum">
              <a:rPr lang="en-US" smtClean="0"/>
              <a:t>‹#›</a:t>
            </a:fld>
            <a:endParaRPr lang="en-US"/>
          </a:p>
        </p:txBody>
      </p:sp>
    </p:spTree>
    <p:extLst>
      <p:ext uri="{BB962C8B-B14F-4D97-AF65-F5344CB8AC3E}">
        <p14:creationId xmlns:p14="http://schemas.microsoft.com/office/powerpoint/2010/main" val="21341274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summary of the history and physical exam with notable findings</a:t>
            </a:r>
          </a:p>
          <a:p>
            <a:pPr lvl="1"/>
            <a:r>
              <a:rPr lang="en-US" dirty="0"/>
              <a:t>Include items such as age, gender, chief complaint</a:t>
            </a:r>
          </a:p>
          <a:p>
            <a:pPr lvl="1"/>
            <a:r>
              <a:rPr lang="en-US" dirty="0"/>
              <a:t>Initial workup if any</a:t>
            </a:r>
          </a:p>
          <a:p>
            <a:pPr lvl="1"/>
            <a:r>
              <a:rPr lang="en-US" dirty="0"/>
              <a:t>Associated symptoms and abnormal vitals or physical findings</a:t>
            </a:r>
          </a:p>
          <a:p>
            <a:pPr lvl="1"/>
            <a:r>
              <a:rPr lang="en-US" dirty="0"/>
              <a:t>Previous workup or significant PMH</a:t>
            </a:r>
          </a:p>
          <a:p>
            <a:endParaRPr lang="en-US" dirty="0"/>
          </a:p>
        </p:txBody>
      </p:sp>
      <p:sp>
        <p:nvSpPr>
          <p:cNvPr id="4" name="Slide Number Placeholder 3"/>
          <p:cNvSpPr>
            <a:spLocks noGrp="1"/>
          </p:cNvSpPr>
          <p:nvPr>
            <p:ph type="sldNum" sz="quarter" idx="5"/>
          </p:nvPr>
        </p:nvSpPr>
        <p:spPr/>
        <p:txBody>
          <a:bodyPr/>
          <a:lstStyle/>
          <a:p>
            <a:fld id="{DFB318DF-9B5B-4C98-9036-EB80EE6612E8}" type="slidenum">
              <a:rPr lang="en-US" smtClean="0"/>
              <a:t>2</a:t>
            </a:fld>
            <a:endParaRPr lang="en-US"/>
          </a:p>
        </p:txBody>
      </p:sp>
    </p:spTree>
    <p:extLst>
      <p:ext uri="{BB962C8B-B14F-4D97-AF65-F5344CB8AC3E}">
        <p14:creationId xmlns:p14="http://schemas.microsoft.com/office/powerpoint/2010/main" val="41493989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summary of the history and physical exam with notable findings</a:t>
            </a:r>
          </a:p>
          <a:p>
            <a:pPr lvl="1"/>
            <a:r>
              <a:rPr lang="en-US" dirty="0"/>
              <a:t>Include items such as age, gender, chief complaint</a:t>
            </a:r>
          </a:p>
          <a:p>
            <a:pPr lvl="1"/>
            <a:r>
              <a:rPr lang="en-US" dirty="0"/>
              <a:t>Initial workup if any</a:t>
            </a:r>
          </a:p>
          <a:p>
            <a:pPr lvl="1"/>
            <a:r>
              <a:rPr lang="en-US" dirty="0"/>
              <a:t>Associated symptoms and abnormal vitals or physical findings</a:t>
            </a:r>
          </a:p>
          <a:p>
            <a:pPr lvl="1"/>
            <a:r>
              <a:rPr lang="en-US" dirty="0"/>
              <a:t>Previous workup or significant PMH</a:t>
            </a:r>
          </a:p>
          <a:p>
            <a:endParaRPr lang="en-US" dirty="0"/>
          </a:p>
        </p:txBody>
      </p:sp>
      <p:sp>
        <p:nvSpPr>
          <p:cNvPr id="4" name="Slide Number Placeholder 3"/>
          <p:cNvSpPr>
            <a:spLocks noGrp="1"/>
          </p:cNvSpPr>
          <p:nvPr>
            <p:ph type="sldNum" sz="quarter" idx="5"/>
          </p:nvPr>
        </p:nvSpPr>
        <p:spPr/>
        <p:txBody>
          <a:bodyPr/>
          <a:lstStyle/>
          <a:p>
            <a:fld id="{DFB318DF-9B5B-4C98-9036-EB80EE6612E8}" type="slidenum">
              <a:rPr lang="en-US" smtClean="0"/>
              <a:t>3</a:t>
            </a:fld>
            <a:endParaRPr lang="en-US"/>
          </a:p>
        </p:txBody>
      </p:sp>
    </p:spTree>
    <p:extLst>
      <p:ext uri="{BB962C8B-B14F-4D97-AF65-F5344CB8AC3E}">
        <p14:creationId xmlns:p14="http://schemas.microsoft.com/office/powerpoint/2010/main" val="23631682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Include relevant imaging with description of the modality, date acquired, labeled arrows of normal and abnormal anatomy</a:t>
            </a:r>
          </a:p>
          <a:p>
            <a:r>
              <a:rPr lang="en-US" dirty="0"/>
              <a:t>Optional: Side by side comparison of multiple images</a:t>
            </a:r>
          </a:p>
          <a:p>
            <a:pPr lvl="1"/>
            <a:r>
              <a:rPr lang="en-US" dirty="0"/>
              <a:t>Showing progression or imaging changes over time</a:t>
            </a:r>
          </a:p>
          <a:p>
            <a:pPr lvl="1"/>
            <a:r>
              <a:rPr lang="en-US" dirty="0"/>
              <a:t>Comparison with normal anatomy</a:t>
            </a:r>
          </a:p>
          <a:p>
            <a:pPr lvl="2"/>
            <a:r>
              <a:rPr lang="en-US" dirty="0"/>
              <a:t>(please include copy URL for each image obtain through online sources)</a:t>
            </a:r>
          </a:p>
          <a:p>
            <a:endParaRPr lang="en-US" dirty="0"/>
          </a:p>
        </p:txBody>
      </p:sp>
      <p:sp>
        <p:nvSpPr>
          <p:cNvPr id="4" name="Slide Number Placeholder 3"/>
          <p:cNvSpPr>
            <a:spLocks noGrp="1"/>
          </p:cNvSpPr>
          <p:nvPr>
            <p:ph type="sldNum" sz="quarter" idx="5"/>
          </p:nvPr>
        </p:nvSpPr>
        <p:spPr/>
        <p:txBody>
          <a:bodyPr/>
          <a:lstStyle/>
          <a:p>
            <a:fld id="{DFB318DF-9B5B-4C98-9036-EB80EE6612E8}" type="slidenum">
              <a:rPr lang="en-US" smtClean="0"/>
              <a:t>5</a:t>
            </a:fld>
            <a:endParaRPr lang="en-US"/>
          </a:p>
        </p:txBody>
      </p:sp>
    </p:spTree>
    <p:extLst>
      <p:ext uri="{BB962C8B-B14F-4D97-AF65-F5344CB8AC3E}">
        <p14:creationId xmlns:p14="http://schemas.microsoft.com/office/powerpoint/2010/main" val="32210937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Normal, anteverted uterus</a:t>
            </a:r>
          </a:p>
        </p:txBody>
      </p:sp>
      <p:sp>
        <p:nvSpPr>
          <p:cNvPr id="4" name="Slide Number Placeholder 3"/>
          <p:cNvSpPr>
            <a:spLocks noGrp="1"/>
          </p:cNvSpPr>
          <p:nvPr>
            <p:ph type="sldNum" sz="quarter" idx="5"/>
          </p:nvPr>
        </p:nvSpPr>
        <p:spPr/>
        <p:txBody>
          <a:bodyPr/>
          <a:lstStyle/>
          <a:p>
            <a:fld id="{DFB318DF-9B5B-4C98-9036-EB80EE6612E8}" type="slidenum">
              <a:rPr lang="en-US" smtClean="0"/>
              <a:t>6</a:t>
            </a:fld>
            <a:endParaRPr lang="en-US"/>
          </a:p>
        </p:txBody>
      </p:sp>
    </p:spTree>
    <p:extLst>
      <p:ext uri="{BB962C8B-B14F-4D97-AF65-F5344CB8AC3E}">
        <p14:creationId xmlns:p14="http://schemas.microsoft.com/office/powerpoint/2010/main" val="18290488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Somewhat heterogeneous appearing mass, hyperechoic areas against the wall which may represent soft tissue </a:t>
            </a:r>
            <a:r>
              <a:rPr lang="en-US" dirty="0" err="1"/>
              <a:t>dnesity</a:t>
            </a:r>
            <a:endParaRPr lang="en-US" dirty="0"/>
          </a:p>
        </p:txBody>
      </p:sp>
      <p:sp>
        <p:nvSpPr>
          <p:cNvPr id="4" name="Slide Number Placeholder 3"/>
          <p:cNvSpPr>
            <a:spLocks noGrp="1"/>
          </p:cNvSpPr>
          <p:nvPr>
            <p:ph type="sldNum" sz="quarter" idx="5"/>
          </p:nvPr>
        </p:nvSpPr>
        <p:spPr/>
        <p:txBody>
          <a:bodyPr/>
          <a:lstStyle/>
          <a:p>
            <a:fld id="{DFB318DF-9B5B-4C98-9036-EB80EE6612E8}" type="slidenum">
              <a:rPr lang="en-US" smtClean="0"/>
              <a:t>8</a:t>
            </a:fld>
            <a:endParaRPr lang="en-US"/>
          </a:p>
        </p:txBody>
      </p:sp>
    </p:spTree>
    <p:extLst>
      <p:ext uri="{BB962C8B-B14F-4D97-AF65-F5344CB8AC3E}">
        <p14:creationId xmlns:p14="http://schemas.microsoft.com/office/powerpoint/2010/main" val="7538005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B318DF-9B5B-4C98-9036-EB80EE6612E8}" type="slidenum">
              <a:rPr lang="en-US" smtClean="0"/>
              <a:t>11</a:t>
            </a:fld>
            <a:endParaRPr lang="en-US"/>
          </a:p>
        </p:txBody>
      </p:sp>
    </p:spTree>
    <p:extLst>
      <p:ext uri="{BB962C8B-B14F-4D97-AF65-F5344CB8AC3E}">
        <p14:creationId xmlns:p14="http://schemas.microsoft.com/office/powerpoint/2010/main" val="3331208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Macroscopic fat</a:t>
            </a:r>
          </a:p>
        </p:txBody>
      </p:sp>
      <p:sp>
        <p:nvSpPr>
          <p:cNvPr id="4" name="Slide Number Placeholder 3"/>
          <p:cNvSpPr>
            <a:spLocks noGrp="1"/>
          </p:cNvSpPr>
          <p:nvPr>
            <p:ph type="sldNum" sz="quarter" idx="5"/>
          </p:nvPr>
        </p:nvSpPr>
        <p:spPr/>
        <p:txBody>
          <a:bodyPr/>
          <a:lstStyle/>
          <a:p>
            <a:fld id="{DFB318DF-9B5B-4C98-9036-EB80EE6612E8}" type="slidenum">
              <a:rPr lang="en-US" smtClean="0"/>
              <a:t>21</a:t>
            </a:fld>
            <a:endParaRPr lang="en-US"/>
          </a:p>
        </p:txBody>
      </p:sp>
    </p:spTree>
    <p:extLst>
      <p:ext uri="{BB962C8B-B14F-4D97-AF65-F5344CB8AC3E}">
        <p14:creationId xmlns:p14="http://schemas.microsoft.com/office/powerpoint/2010/main" val="20373569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43990 48205</a:t>
            </a:r>
          </a:p>
        </p:txBody>
      </p:sp>
      <p:sp>
        <p:nvSpPr>
          <p:cNvPr id="4" name="Slide Number Placeholder 3"/>
          <p:cNvSpPr>
            <a:spLocks noGrp="1"/>
          </p:cNvSpPr>
          <p:nvPr>
            <p:ph type="sldNum" sz="quarter" idx="5"/>
          </p:nvPr>
        </p:nvSpPr>
        <p:spPr/>
        <p:txBody>
          <a:bodyPr/>
          <a:lstStyle/>
          <a:p>
            <a:fld id="{DFB318DF-9B5B-4C98-9036-EB80EE6612E8}" type="slidenum">
              <a:rPr lang="en-US" smtClean="0"/>
              <a:t>28</a:t>
            </a:fld>
            <a:endParaRPr lang="en-US"/>
          </a:p>
        </p:txBody>
      </p:sp>
    </p:spTree>
    <p:extLst>
      <p:ext uri="{BB962C8B-B14F-4D97-AF65-F5344CB8AC3E}">
        <p14:creationId xmlns:p14="http://schemas.microsoft.com/office/powerpoint/2010/main" val="12080798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Previous exam called it concerning for large dermoid cyst, and to recommend surgical consultation but no mention of possible torsion; said could further evaluate with contrast-enhanced MRI imaging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Summary of imaging findings with associated physical exam or clinical history </a:t>
            </a:r>
          </a:p>
          <a:p>
            <a:r>
              <a:rPr lang="en-US" dirty="0"/>
              <a:t>Can include/introduce classification or grading system if applicable</a:t>
            </a:r>
          </a:p>
          <a:p>
            <a:pPr lvl="1"/>
            <a:r>
              <a:rPr lang="en-US" dirty="0"/>
              <a:t>Please site your sources within the presentation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DFB318DF-9B5B-4C98-9036-EB80EE6612E8}" type="slidenum">
              <a:rPr lang="en-US" smtClean="0"/>
              <a:t>29</a:t>
            </a:fld>
            <a:endParaRPr lang="en-US"/>
          </a:p>
        </p:txBody>
      </p:sp>
    </p:spTree>
    <p:extLst>
      <p:ext uri="{BB962C8B-B14F-4D97-AF65-F5344CB8AC3E}">
        <p14:creationId xmlns:p14="http://schemas.microsoft.com/office/powerpoint/2010/main" val="5828922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B318DF-9B5B-4C98-9036-EB80EE6612E8}" type="slidenum">
              <a:rPr lang="en-US" smtClean="0"/>
              <a:t>30</a:t>
            </a:fld>
            <a:endParaRPr lang="en-US"/>
          </a:p>
        </p:txBody>
      </p:sp>
    </p:spTree>
    <p:extLst>
      <p:ext uri="{BB962C8B-B14F-4D97-AF65-F5344CB8AC3E}">
        <p14:creationId xmlns:p14="http://schemas.microsoft.com/office/powerpoint/2010/main" val="17683416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Summary of the pathophysiology of the most likely diagnosis</a:t>
            </a:r>
          </a:p>
          <a:p>
            <a:r>
              <a:rPr lang="en-US" dirty="0"/>
              <a:t>How the diagnosis matches and fits this particular case</a:t>
            </a:r>
          </a:p>
          <a:p>
            <a:r>
              <a:rPr lang="en-US" dirty="0"/>
              <a:t>Further work up or management done/needed</a:t>
            </a:r>
          </a:p>
          <a:p>
            <a:endParaRPr lang="en-US" dirty="0"/>
          </a:p>
        </p:txBody>
      </p:sp>
      <p:sp>
        <p:nvSpPr>
          <p:cNvPr id="4" name="Slide Number Placeholder 3"/>
          <p:cNvSpPr>
            <a:spLocks noGrp="1"/>
          </p:cNvSpPr>
          <p:nvPr>
            <p:ph type="sldNum" sz="quarter" idx="5"/>
          </p:nvPr>
        </p:nvSpPr>
        <p:spPr/>
        <p:txBody>
          <a:bodyPr/>
          <a:lstStyle/>
          <a:p>
            <a:fld id="{DFB318DF-9B5B-4C98-9036-EB80EE6612E8}" type="slidenum">
              <a:rPr lang="en-US" smtClean="0"/>
              <a:t>31</a:t>
            </a:fld>
            <a:endParaRPr lang="en-US"/>
          </a:p>
        </p:txBody>
      </p:sp>
    </p:spTree>
    <p:extLst>
      <p:ext uri="{BB962C8B-B14F-4D97-AF65-F5344CB8AC3E}">
        <p14:creationId xmlns:p14="http://schemas.microsoft.com/office/powerpoint/2010/main" val="16877597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Summary of the pathophysiology of the most likely diagnosis</a:t>
            </a:r>
          </a:p>
          <a:p>
            <a:r>
              <a:rPr lang="en-US" dirty="0"/>
              <a:t>How the diagnosis matches and fits this particular case</a:t>
            </a:r>
          </a:p>
          <a:p>
            <a:r>
              <a:rPr lang="en-US" dirty="0"/>
              <a:t>Further work up or management done/needed</a:t>
            </a:r>
          </a:p>
          <a:p>
            <a:endParaRPr lang="en-US" dirty="0"/>
          </a:p>
        </p:txBody>
      </p:sp>
      <p:sp>
        <p:nvSpPr>
          <p:cNvPr id="4" name="Slide Number Placeholder 3"/>
          <p:cNvSpPr>
            <a:spLocks noGrp="1"/>
          </p:cNvSpPr>
          <p:nvPr>
            <p:ph type="sldNum" sz="quarter" idx="5"/>
          </p:nvPr>
        </p:nvSpPr>
        <p:spPr/>
        <p:txBody>
          <a:bodyPr/>
          <a:lstStyle/>
          <a:p>
            <a:fld id="{DFB318DF-9B5B-4C98-9036-EB80EE6612E8}" type="slidenum">
              <a:rPr lang="en-US" smtClean="0"/>
              <a:t>32</a:t>
            </a:fld>
            <a:endParaRPr lang="en-US"/>
          </a:p>
        </p:txBody>
      </p:sp>
    </p:spTree>
    <p:extLst>
      <p:ext uri="{BB962C8B-B14F-4D97-AF65-F5344CB8AC3E}">
        <p14:creationId xmlns:p14="http://schemas.microsoft.com/office/powerpoint/2010/main" val="34131445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Floating ball sign= pathognomonic for ovarian mature cystic teratoma</a:t>
            </a:r>
          </a:p>
        </p:txBody>
      </p:sp>
      <p:sp>
        <p:nvSpPr>
          <p:cNvPr id="4" name="Slide Number Placeholder 3"/>
          <p:cNvSpPr>
            <a:spLocks noGrp="1"/>
          </p:cNvSpPr>
          <p:nvPr>
            <p:ph type="sldNum" sz="quarter" idx="5"/>
          </p:nvPr>
        </p:nvSpPr>
        <p:spPr/>
        <p:txBody>
          <a:bodyPr/>
          <a:lstStyle/>
          <a:p>
            <a:fld id="{DFB318DF-9B5B-4C98-9036-EB80EE6612E8}" type="slidenum">
              <a:rPr lang="en-US" smtClean="0"/>
              <a:t>34</a:t>
            </a:fld>
            <a:endParaRPr lang="en-US"/>
          </a:p>
        </p:txBody>
      </p:sp>
    </p:spTree>
    <p:extLst>
      <p:ext uri="{BB962C8B-B14F-4D97-AF65-F5344CB8AC3E}">
        <p14:creationId xmlns:p14="http://schemas.microsoft.com/office/powerpoint/2010/main" val="30318646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Floating ball sign= pathognomonic for ovarian mature cystic teratoma</a:t>
            </a:r>
          </a:p>
        </p:txBody>
      </p:sp>
      <p:sp>
        <p:nvSpPr>
          <p:cNvPr id="4" name="Slide Number Placeholder 3"/>
          <p:cNvSpPr>
            <a:spLocks noGrp="1"/>
          </p:cNvSpPr>
          <p:nvPr>
            <p:ph type="sldNum" sz="quarter" idx="5"/>
          </p:nvPr>
        </p:nvSpPr>
        <p:spPr/>
        <p:txBody>
          <a:bodyPr/>
          <a:lstStyle/>
          <a:p>
            <a:fld id="{DFB318DF-9B5B-4C98-9036-EB80EE6612E8}" type="slidenum">
              <a:rPr lang="en-US" smtClean="0"/>
              <a:t>35</a:t>
            </a:fld>
            <a:endParaRPr lang="en-US"/>
          </a:p>
        </p:txBody>
      </p:sp>
    </p:spTree>
    <p:extLst>
      <p:ext uri="{BB962C8B-B14F-4D97-AF65-F5344CB8AC3E}">
        <p14:creationId xmlns:p14="http://schemas.microsoft.com/office/powerpoint/2010/main" val="29393035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Floating ball sign= pathognomonic for ovarian mature cystic teratoma</a:t>
            </a:r>
          </a:p>
        </p:txBody>
      </p:sp>
      <p:sp>
        <p:nvSpPr>
          <p:cNvPr id="4" name="Slide Number Placeholder 3"/>
          <p:cNvSpPr>
            <a:spLocks noGrp="1"/>
          </p:cNvSpPr>
          <p:nvPr>
            <p:ph type="sldNum" sz="quarter" idx="5"/>
          </p:nvPr>
        </p:nvSpPr>
        <p:spPr/>
        <p:txBody>
          <a:bodyPr/>
          <a:lstStyle/>
          <a:p>
            <a:fld id="{DFB318DF-9B5B-4C98-9036-EB80EE6612E8}" type="slidenum">
              <a:rPr lang="en-US" smtClean="0"/>
              <a:t>36</a:t>
            </a:fld>
            <a:endParaRPr lang="en-US"/>
          </a:p>
        </p:txBody>
      </p:sp>
    </p:spTree>
    <p:extLst>
      <p:ext uri="{BB962C8B-B14F-4D97-AF65-F5344CB8AC3E}">
        <p14:creationId xmlns:p14="http://schemas.microsoft.com/office/powerpoint/2010/main" val="3918584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Floating ball sign= pathognomonic for ovarian mature cystic teratoma</a:t>
            </a:r>
          </a:p>
          <a:p>
            <a:r>
              <a:rPr lang="en-US" dirty="0"/>
              <a:t>Fat saturation= fat would be dark</a:t>
            </a:r>
          </a:p>
        </p:txBody>
      </p:sp>
      <p:sp>
        <p:nvSpPr>
          <p:cNvPr id="4" name="Slide Number Placeholder 3"/>
          <p:cNvSpPr>
            <a:spLocks noGrp="1"/>
          </p:cNvSpPr>
          <p:nvPr>
            <p:ph type="sldNum" sz="quarter" idx="5"/>
          </p:nvPr>
        </p:nvSpPr>
        <p:spPr/>
        <p:txBody>
          <a:bodyPr/>
          <a:lstStyle/>
          <a:p>
            <a:fld id="{DFB318DF-9B5B-4C98-9036-EB80EE6612E8}" type="slidenum">
              <a:rPr lang="en-US" smtClean="0"/>
              <a:t>37</a:t>
            </a:fld>
            <a:endParaRPr lang="en-US"/>
          </a:p>
        </p:txBody>
      </p:sp>
    </p:spTree>
    <p:extLst>
      <p:ext uri="{BB962C8B-B14F-4D97-AF65-F5344CB8AC3E}">
        <p14:creationId xmlns:p14="http://schemas.microsoft.com/office/powerpoint/2010/main" val="40348706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Summary of the pathophysiology of the most likely diagnosis</a:t>
            </a:r>
          </a:p>
          <a:p>
            <a:r>
              <a:rPr lang="en-US" dirty="0"/>
              <a:t>How the diagnosis matches and fits this particular case</a:t>
            </a:r>
          </a:p>
          <a:p>
            <a:r>
              <a:rPr lang="en-US" dirty="0"/>
              <a:t>Further work up or management done/needed</a:t>
            </a:r>
          </a:p>
          <a:p>
            <a:endParaRPr lang="en-US" dirty="0"/>
          </a:p>
        </p:txBody>
      </p:sp>
      <p:sp>
        <p:nvSpPr>
          <p:cNvPr id="4" name="Slide Number Placeholder 3"/>
          <p:cNvSpPr>
            <a:spLocks noGrp="1"/>
          </p:cNvSpPr>
          <p:nvPr>
            <p:ph type="sldNum" sz="quarter" idx="5"/>
          </p:nvPr>
        </p:nvSpPr>
        <p:spPr/>
        <p:txBody>
          <a:bodyPr/>
          <a:lstStyle/>
          <a:p>
            <a:fld id="{DFB318DF-9B5B-4C98-9036-EB80EE6612E8}" type="slidenum">
              <a:rPr lang="en-US" smtClean="0"/>
              <a:t>38</a:t>
            </a:fld>
            <a:endParaRPr lang="en-US"/>
          </a:p>
        </p:txBody>
      </p:sp>
    </p:spTree>
    <p:extLst>
      <p:ext uri="{BB962C8B-B14F-4D97-AF65-F5344CB8AC3E}">
        <p14:creationId xmlns:p14="http://schemas.microsoft.com/office/powerpoint/2010/main" val="579347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the treatment done for this particular case</a:t>
            </a:r>
          </a:p>
          <a:p>
            <a:r>
              <a:rPr lang="en-US" dirty="0"/>
              <a:t>Discuss outcomes typically seen and compared to outcomes of this case</a:t>
            </a:r>
          </a:p>
          <a:p>
            <a:r>
              <a:rPr lang="en-US" dirty="0"/>
              <a:t>Any post-op or intervention imaging</a:t>
            </a:r>
          </a:p>
          <a:p>
            <a:endParaRPr lang="en-US" dirty="0"/>
          </a:p>
        </p:txBody>
      </p:sp>
      <p:sp>
        <p:nvSpPr>
          <p:cNvPr id="4" name="Slide Number Placeholder 3"/>
          <p:cNvSpPr>
            <a:spLocks noGrp="1"/>
          </p:cNvSpPr>
          <p:nvPr>
            <p:ph type="sldNum" sz="quarter" idx="5"/>
          </p:nvPr>
        </p:nvSpPr>
        <p:spPr/>
        <p:txBody>
          <a:bodyPr/>
          <a:lstStyle/>
          <a:p>
            <a:fld id="{DFB318DF-9B5B-4C98-9036-EB80EE6612E8}" type="slidenum">
              <a:rPr lang="en-US" smtClean="0"/>
              <a:t>39</a:t>
            </a:fld>
            <a:endParaRPr lang="en-US"/>
          </a:p>
        </p:txBody>
      </p:sp>
    </p:spTree>
    <p:extLst>
      <p:ext uri="{BB962C8B-B14F-4D97-AF65-F5344CB8AC3E}">
        <p14:creationId xmlns:p14="http://schemas.microsoft.com/office/powerpoint/2010/main" val="28331629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List final diagnosis with associated grade/classification </a:t>
            </a:r>
          </a:p>
        </p:txBody>
      </p:sp>
      <p:sp>
        <p:nvSpPr>
          <p:cNvPr id="4" name="Slide Number Placeholder 3"/>
          <p:cNvSpPr>
            <a:spLocks noGrp="1"/>
          </p:cNvSpPr>
          <p:nvPr>
            <p:ph type="sldNum" sz="quarter" idx="5"/>
          </p:nvPr>
        </p:nvSpPr>
        <p:spPr/>
        <p:txBody>
          <a:bodyPr/>
          <a:lstStyle/>
          <a:p>
            <a:fld id="{DFB318DF-9B5B-4C98-9036-EB80EE6612E8}" type="slidenum">
              <a:rPr lang="en-US" smtClean="0"/>
              <a:t>40</a:t>
            </a:fld>
            <a:endParaRPr lang="en-US"/>
          </a:p>
        </p:txBody>
      </p:sp>
    </p:spTree>
    <p:extLst>
      <p:ext uri="{BB962C8B-B14F-4D97-AF65-F5344CB8AC3E}">
        <p14:creationId xmlns:p14="http://schemas.microsoft.com/office/powerpoint/2010/main" val="39486099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Bulleted list on the highlights and take home points of this case</a:t>
            </a:r>
          </a:p>
          <a:p>
            <a:r>
              <a:rPr lang="en-US" dirty="0"/>
              <a:t>What should the listener or reader walk away with from this presentation?</a:t>
            </a:r>
          </a:p>
          <a:p>
            <a:r>
              <a:rPr lang="en-US" dirty="0"/>
              <a:t>At least 3 points should be listed</a:t>
            </a:r>
          </a:p>
          <a:p>
            <a:endParaRPr lang="en-US" dirty="0"/>
          </a:p>
        </p:txBody>
      </p:sp>
      <p:sp>
        <p:nvSpPr>
          <p:cNvPr id="4" name="Slide Number Placeholder 3"/>
          <p:cNvSpPr>
            <a:spLocks noGrp="1"/>
          </p:cNvSpPr>
          <p:nvPr>
            <p:ph type="sldNum" sz="quarter" idx="5"/>
          </p:nvPr>
        </p:nvSpPr>
        <p:spPr/>
        <p:txBody>
          <a:bodyPr/>
          <a:lstStyle/>
          <a:p>
            <a:fld id="{DFB318DF-9B5B-4C98-9036-EB80EE6612E8}" type="slidenum">
              <a:rPr lang="en-US" smtClean="0"/>
              <a:t>44</a:t>
            </a:fld>
            <a:endParaRPr lang="en-US"/>
          </a:p>
        </p:txBody>
      </p:sp>
    </p:spTree>
    <p:extLst>
      <p:ext uri="{BB962C8B-B14F-4D97-AF65-F5344CB8AC3E}">
        <p14:creationId xmlns:p14="http://schemas.microsoft.com/office/powerpoint/2010/main" val="117672099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grpSp>
        <p:nvGrpSpPr>
          <p:cNvPr id="7" name="Group 6">
            <a:extLst>
              <a:ext uri="{FF2B5EF4-FFF2-40B4-BE49-F238E27FC236}">
                <a16:creationId xmlns:a16="http://schemas.microsoft.com/office/drawing/2014/main" id="{D852224E-9A48-4684-AC41-9C941E1907C9}"/>
              </a:ext>
            </a:extLst>
          </p:cNvPr>
          <p:cNvGrpSpPr/>
          <p:nvPr userDrawn="1"/>
        </p:nvGrpSpPr>
        <p:grpSpPr>
          <a:xfrm>
            <a:off x="1419290" y="5344886"/>
            <a:ext cx="9557657" cy="1513114"/>
            <a:chOff x="-101600" y="5349875"/>
            <a:chExt cx="9557657" cy="1513114"/>
          </a:xfrm>
        </p:grpSpPr>
        <p:sp>
          <p:nvSpPr>
            <p:cNvPr id="8" name="Rectangle 7">
              <a:extLst>
                <a:ext uri="{FF2B5EF4-FFF2-40B4-BE49-F238E27FC236}">
                  <a16:creationId xmlns:a16="http://schemas.microsoft.com/office/drawing/2014/main" id="{B1D4413D-B4B7-491D-8C7D-92C1B5A4DD84}"/>
                </a:ext>
              </a:extLst>
            </p:cNvPr>
            <p:cNvSpPr/>
            <p:nvPr userDrawn="1"/>
          </p:nvSpPr>
          <p:spPr>
            <a:xfrm>
              <a:off x="-101600" y="5349875"/>
              <a:ext cx="9557657" cy="1513114"/>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89353FB2-E502-43CA-9270-E927C76A20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97415" y="5608080"/>
              <a:ext cx="5149169" cy="859169"/>
            </a:xfrm>
            <a:prstGeom prst="rect">
              <a:avLst/>
            </a:prstGeom>
          </p:spPr>
        </p:pic>
      </p:grpSp>
    </p:spTree>
    <p:extLst>
      <p:ext uri="{BB962C8B-B14F-4D97-AF65-F5344CB8AC3E}">
        <p14:creationId xmlns:p14="http://schemas.microsoft.com/office/powerpoint/2010/main" val="1953537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C56365-18A5-4883-8E30-8DC8FAEB18E3}" type="datetimeFigureOut">
              <a:rPr lang="en-US" smtClean="0"/>
              <a:t>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4CFF61-6865-4066-B2A4-5215AA34CCB4}" type="slidenum">
              <a:rPr lang="en-US" smtClean="0"/>
              <a:t>‹#›</a:t>
            </a:fld>
            <a:endParaRPr lang="en-US"/>
          </a:p>
        </p:txBody>
      </p:sp>
      <p:sp>
        <p:nvSpPr>
          <p:cNvPr id="7" name="Rectangle 6">
            <a:extLst>
              <a:ext uri="{FF2B5EF4-FFF2-40B4-BE49-F238E27FC236}">
                <a16:creationId xmlns:a16="http://schemas.microsoft.com/office/drawing/2014/main" id="{03E82846-355F-4F90-8430-0CBEAB030F0A}"/>
              </a:ext>
            </a:extLst>
          </p:cNvPr>
          <p:cNvSpPr/>
          <p:nvPr userDrawn="1"/>
        </p:nvSpPr>
        <p:spPr>
          <a:xfrm>
            <a:off x="0" y="6241046"/>
            <a:ext cx="12192000" cy="602343"/>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2A730AD9-5019-4BBE-8179-0A235EB623EC}"/>
              </a:ext>
            </a:extLst>
          </p:cNvPr>
          <p:cNvSpPr txBox="1"/>
          <p:nvPr userDrawn="1"/>
        </p:nvSpPr>
        <p:spPr>
          <a:xfrm>
            <a:off x="4221583" y="6336672"/>
            <a:ext cx="3693885" cy="338554"/>
          </a:xfrm>
          <a:prstGeom prst="rect">
            <a:avLst/>
          </a:prstGeom>
          <a:noFill/>
        </p:spPr>
        <p:txBody>
          <a:bodyPr wrap="square" rtlCol="0">
            <a:spAutoFit/>
          </a:bodyPr>
          <a:lstStyle/>
          <a:p>
            <a:pPr algn="ctr"/>
            <a:r>
              <a:rPr lang="en-US" sz="1600" dirty="0">
                <a:solidFill>
                  <a:schemeClr val="bg1"/>
                </a:solidFill>
                <a:latin typeface="Adobe Garamond Pro" panose="02020502060506020403" pitchFamily="18" charset="0"/>
              </a:rPr>
              <a:t>McGovern Medical School</a:t>
            </a:r>
          </a:p>
        </p:txBody>
      </p:sp>
    </p:spTree>
    <p:extLst>
      <p:ext uri="{BB962C8B-B14F-4D97-AF65-F5344CB8AC3E}">
        <p14:creationId xmlns:p14="http://schemas.microsoft.com/office/powerpoint/2010/main" val="14609416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FC56365-18A5-4883-8E30-8DC8FAEB18E3}" type="datetimeFigureOut">
              <a:rPr lang="en-US" smtClean="0"/>
              <a:t>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4CFF61-6865-4066-B2A4-5215AA34CCB4}" type="slidenum">
              <a:rPr lang="en-US" smtClean="0"/>
              <a:t>‹#›</a:t>
            </a:fld>
            <a:endParaRPr lang="en-US"/>
          </a:p>
        </p:txBody>
      </p:sp>
    </p:spTree>
    <p:extLst>
      <p:ext uri="{BB962C8B-B14F-4D97-AF65-F5344CB8AC3E}">
        <p14:creationId xmlns:p14="http://schemas.microsoft.com/office/powerpoint/2010/main" val="1301380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FC56365-18A5-4883-8E30-8DC8FAEB18E3}" type="datetimeFigureOut">
              <a:rPr lang="en-US" smtClean="0"/>
              <a:t>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4CFF61-6865-4066-B2A4-5215AA34CCB4}" type="slidenum">
              <a:rPr lang="en-US" smtClean="0"/>
              <a:t>‹#›</a:t>
            </a:fld>
            <a:endParaRPr lang="en-US"/>
          </a:p>
        </p:txBody>
      </p:sp>
    </p:spTree>
    <p:extLst>
      <p:ext uri="{BB962C8B-B14F-4D97-AF65-F5344CB8AC3E}">
        <p14:creationId xmlns:p14="http://schemas.microsoft.com/office/powerpoint/2010/main" val="14255917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FC56365-18A5-4883-8E30-8DC8FAEB18E3}" type="datetimeFigureOut">
              <a:rPr lang="en-US" smtClean="0"/>
              <a:t>2/4/2021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54CFF61-6865-4066-B2A4-5215AA34CCB4}" type="slidenum">
              <a:rPr lang="en-US" smtClean="0"/>
              <a:t>‹#›</a:t>
            </a:fld>
            <a:endParaRPr lang="en-US"/>
          </a:p>
        </p:txBody>
      </p:sp>
    </p:spTree>
    <p:extLst>
      <p:ext uri="{BB962C8B-B14F-4D97-AF65-F5344CB8AC3E}">
        <p14:creationId xmlns:p14="http://schemas.microsoft.com/office/powerpoint/2010/main" val="34390563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FC56365-18A5-4883-8E30-8DC8FAEB18E3}" type="datetimeFigureOut">
              <a:rPr lang="en-US" smtClean="0"/>
              <a:t>2/4/2021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54CFF61-6865-4066-B2A4-5215AA34CCB4}" type="slidenum">
              <a:rPr lang="en-US" smtClean="0"/>
              <a:t>‹#›</a:t>
            </a:fld>
            <a:endParaRPr lang="en-US"/>
          </a:p>
        </p:txBody>
      </p:sp>
    </p:spTree>
    <p:extLst>
      <p:ext uri="{BB962C8B-B14F-4D97-AF65-F5344CB8AC3E}">
        <p14:creationId xmlns:p14="http://schemas.microsoft.com/office/powerpoint/2010/main" val="10778811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C56365-18A5-4883-8E30-8DC8FAEB18E3}" type="datetimeFigureOut">
              <a:rPr lang="en-US" smtClean="0"/>
              <a:t>2/4/2021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54CFF61-6865-4066-B2A4-5215AA34CCB4}" type="slidenum">
              <a:rPr lang="en-US" smtClean="0"/>
              <a:t>‹#›</a:t>
            </a:fld>
            <a:endParaRPr lang="en-US"/>
          </a:p>
        </p:txBody>
      </p:sp>
    </p:spTree>
    <p:extLst>
      <p:ext uri="{BB962C8B-B14F-4D97-AF65-F5344CB8AC3E}">
        <p14:creationId xmlns:p14="http://schemas.microsoft.com/office/powerpoint/2010/main" val="29135893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FC56365-18A5-4883-8E30-8DC8FAEB18E3}" type="datetimeFigureOut">
              <a:rPr lang="en-US" smtClean="0"/>
              <a:t>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4CFF61-6865-4066-B2A4-5215AA34CCB4}" type="slidenum">
              <a:rPr lang="en-US" smtClean="0"/>
              <a:t>‹#›</a:t>
            </a:fld>
            <a:endParaRPr lang="en-US"/>
          </a:p>
        </p:txBody>
      </p:sp>
    </p:spTree>
    <p:extLst>
      <p:ext uri="{BB962C8B-B14F-4D97-AF65-F5344CB8AC3E}">
        <p14:creationId xmlns:p14="http://schemas.microsoft.com/office/powerpoint/2010/main" val="2805925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FC56365-18A5-4883-8E30-8DC8FAEB18E3}" type="datetimeFigureOut">
              <a:rPr lang="en-US" smtClean="0"/>
              <a:t>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4CFF61-6865-4066-B2A4-5215AA34CCB4}" type="slidenum">
              <a:rPr lang="en-US" smtClean="0"/>
              <a:t>‹#›</a:t>
            </a:fld>
            <a:endParaRPr lang="en-US"/>
          </a:p>
        </p:txBody>
      </p:sp>
    </p:spTree>
    <p:extLst>
      <p:ext uri="{BB962C8B-B14F-4D97-AF65-F5344CB8AC3E}">
        <p14:creationId xmlns:p14="http://schemas.microsoft.com/office/powerpoint/2010/main" val="20198043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C56365-18A5-4883-8E30-8DC8FAEB18E3}" type="datetimeFigureOut">
              <a:rPr lang="en-US" smtClean="0"/>
              <a:t>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4CFF61-6865-4066-B2A4-5215AA34CCB4}" type="slidenum">
              <a:rPr lang="en-US" smtClean="0"/>
              <a:t>‹#›</a:t>
            </a:fld>
            <a:endParaRPr lang="en-US"/>
          </a:p>
        </p:txBody>
      </p:sp>
    </p:spTree>
    <p:extLst>
      <p:ext uri="{BB962C8B-B14F-4D97-AF65-F5344CB8AC3E}">
        <p14:creationId xmlns:p14="http://schemas.microsoft.com/office/powerpoint/2010/main" val="3617705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C56365-18A5-4883-8E30-8DC8FAEB18E3}" type="datetimeFigureOut">
              <a:rPr lang="en-US" smtClean="0"/>
              <a:t>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4CFF61-6865-4066-B2A4-5215AA34CCB4}" type="slidenum">
              <a:rPr lang="en-US" smtClean="0"/>
              <a:t>‹#›</a:t>
            </a:fld>
            <a:endParaRPr lang="en-US"/>
          </a:p>
        </p:txBody>
      </p:sp>
    </p:spTree>
    <p:extLst>
      <p:ext uri="{BB962C8B-B14F-4D97-AF65-F5344CB8AC3E}">
        <p14:creationId xmlns:p14="http://schemas.microsoft.com/office/powerpoint/2010/main" val="16866521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C56365-18A5-4883-8E30-8DC8FAEB18E3}" type="datetimeFigureOut">
              <a:rPr lang="en-US" smtClean="0"/>
              <a:t>2/4/2021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4CFF61-6865-4066-B2A4-5215AA34CCB4}" type="slidenum">
              <a:rPr lang="en-US" smtClean="0"/>
              <a:t>‹#›</a:t>
            </a:fld>
            <a:endParaRPr lang="en-US"/>
          </a:p>
        </p:txBody>
      </p:sp>
    </p:spTree>
    <p:extLst>
      <p:ext uri="{BB962C8B-B14F-4D97-AF65-F5344CB8AC3E}">
        <p14:creationId xmlns:p14="http://schemas.microsoft.com/office/powerpoint/2010/main" val="2823671143"/>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https://radiopaedia.org/cases/normal-pelvic-ultrasound-transvaginal?lang=us" TargetMode="Externa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radiopaedia.org/articles/mature-cystic-ovarian-teratoma-1?lang=us"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s://acsearch.acr.org/docs/69503/Narrative/" TargetMode="External"/><Relationship Id="rId2" Type="http://schemas.openxmlformats.org/officeDocument/2006/relationships/hyperlink" Target="https://radiopaedia.org/articles/rokitansky-nodule?lang=us" TargetMode="External"/><Relationship Id="rId1" Type="http://schemas.openxmlformats.org/officeDocument/2006/relationships/slideLayout" Target="../slideLayouts/slideLayout2.xml"/><Relationship Id="rId4" Type="http://schemas.openxmlformats.org/officeDocument/2006/relationships/hyperlink" Target="https://doi.org/10.1016/j.carj.2012.11.006"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http://www.scriptmag.com/features/writers-on-the-web-theme-and-asking-the-central-question-what-the-heck-is-my-web-series-about" TargetMode="External"/><Relationship Id="rId2" Type="http://schemas.openxmlformats.org/officeDocument/2006/relationships/image" Target="../media/image36.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6D681-B8FD-4347-800D-AA193CFD5D55}"/>
              </a:ext>
            </a:extLst>
          </p:cNvPr>
          <p:cNvSpPr>
            <a:spLocks noGrp="1"/>
          </p:cNvSpPr>
          <p:nvPr>
            <p:ph type="ctrTitle"/>
          </p:nvPr>
        </p:nvSpPr>
        <p:spPr>
          <a:xfrm>
            <a:off x="1607976" y="1530219"/>
            <a:ext cx="9144000" cy="944045"/>
          </a:xfrm>
        </p:spPr>
        <p:txBody>
          <a:bodyPr>
            <a:normAutofit fontScale="90000"/>
          </a:bodyPr>
          <a:lstStyle/>
          <a:p>
            <a:r>
              <a:rPr lang="en-US" dirty="0"/>
              <a:t>Mature Cystic Ovarian Teratoma</a:t>
            </a:r>
          </a:p>
        </p:txBody>
      </p:sp>
      <p:sp>
        <p:nvSpPr>
          <p:cNvPr id="3" name="Subtitle 2">
            <a:extLst>
              <a:ext uri="{FF2B5EF4-FFF2-40B4-BE49-F238E27FC236}">
                <a16:creationId xmlns:a16="http://schemas.microsoft.com/office/drawing/2014/main" id="{1F4D603A-7EEC-4D1E-B5C5-4348356C0753}"/>
              </a:ext>
            </a:extLst>
          </p:cNvPr>
          <p:cNvSpPr>
            <a:spLocks noGrp="1"/>
          </p:cNvSpPr>
          <p:nvPr>
            <p:ph type="subTitle" idx="1"/>
          </p:nvPr>
        </p:nvSpPr>
        <p:spPr/>
        <p:txBody>
          <a:bodyPr>
            <a:normAutofit lnSpcReduction="10000"/>
          </a:bodyPr>
          <a:lstStyle/>
          <a:p>
            <a:r>
              <a:rPr lang="en-US" dirty="0"/>
              <a:t>Olivia Ortiz</a:t>
            </a:r>
          </a:p>
          <a:p>
            <a:r>
              <a:rPr lang="en-US" dirty="0"/>
              <a:t>February 5, 2021</a:t>
            </a:r>
          </a:p>
          <a:p>
            <a:r>
              <a:rPr lang="en-US" dirty="0"/>
              <a:t>RAD4001</a:t>
            </a:r>
          </a:p>
          <a:p>
            <a:r>
              <a:rPr lang="en-US" b="1" dirty="0">
                <a:solidFill>
                  <a:srgbClr val="FFFF00"/>
                </a:solidFill>
              </a:rPr>
              <a:t>Dr. Wylie Foss, M.D. PGY-3</a:t>
            </a:r>
          </a:p>
        </p:txBody>
      </p:sp>
    </p:spTree>
    <p:extLst>
      <p:ext uri="{BB962C8B-B14F-4D97-AF65-F5344CB8AC3E}">
        <p14:creationId xmlns:p14="http://schemas.microsoft.com/office/powerpoint/2010/main" val="13295313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71E91-4F42-403A-A4AF-58C8F8A7DFB1}"/>
              </a:ext>
            </a:extLst>
          </p:cNvPr>
          <p:cNvSpPr>
            <a:spLocks noGrp="1"/>
          </p:cNvSpPr>
          <p:nvPr>
            <p:ph type="title"/>
          </p:nvPr>
        </p:nvSpPr>
        <p:spPr/>
        <p:txBody>
          <a:bodyPr/>
          <a:lstStyle/>
          <a:p>
            <a:r>
              <a:rPr lang="en-US" dirty="0"/>
              <a:t>Clinical History</a:t>
            </a:r>
          </a:p>
        </p:txBody>
      </p:sp>
      <p:sp>
        <p:nvSpPr>
          <p:cNvPr id="3" name="Content Placeholder 2">
            <a:extLst>
              <a:ext uri="{FF2B5EF4-FFF2-40B4-BE49-F238E27FC236}">
                <a16:creationId xmlns:a16="http://schemas.microsoft.com/office/drawing/2014/main" id="{D147E120-3F07-4FB1-9690-F2D8CBCB0969}"/>
              </a:ext>
            </a:extLst>
          </p:cNvPr>
          <p:cNvSpPr>
            <a:spLocks noGrp="1"/>
          </p:cNvSpPr>
          <p:nvPr>
            <p:ph idx="1"/>
          </p:nvPr>
        </p:nvSpPr>
        <p:spPr/>
        <p:txBody>
          <a:bodyPr>
            <a:normAutofit/>
          </a:bodyPr>
          <a:lstStyle/>
          <a:p>
            <a:r>
              <a:rPr lang="en-US" dirty="0"/>
              <a:t>21yF with no significant PMHx who presented with sharp, cramping LLQ abdominal pain for 24hrs, referred by an outside urgent care due to abnormal imaging.</a:t>
            </a:r>
          </a:p>
          <a:p>
            <a:r>
              <a:rPr lang="en-US" dirty="0"/>
              <a:t>Associated </a:t>
            </a:r>
            <a:r>
              <a:rPr lang="en-US" dirty="0" err="1"/>
              <a:t>Sx</a:t>
            </a:r>
            <a:r>
              <a:rPr lang="en-US" dirty="0"/>
              <a:t>: nausea, early satiety for several weeks, abdominal fullness x 2 days</a:t>
            </a:r>
          </a:p>
          <a:p>
            <a:r>
              <a:rPr lang="en-US" dirty="0"/>
              <a:t>Denied: vaginal bleeding, abnormal menstrual periods, fever, headache, vision changes, SOB, cough, diarrhea, no prior episodes</a:t>
            </a:r>
          </a:p>
          <a:p>
            <a:r>
              <a:rPr lang="en-US" dirty="0"/>
              <a:t>Denies pertinent surgical, family, social hx, NKDA, no current medications</a:t>
            </a:r>
          </a:p>
        </p:txBody>
      </p:sp>
    </p:spTree>
    <p:extLst>
      <p:ext uri="{BB962C8B-B14F-4D97-AF65-F5344CB8AC3E}">
        <p14:creationId xmlns:p14="http://schemas.microsoft.com/office/powerpoint/2010/main" val="33647524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71E91-4F42-403A-A4AF-58C8F8A7DFB1}"/>
              </a:ext>
            </a:extLst>
          </p:cNvPr>
          <p:cNvSpPr>
            <a:spLocks noGrp="1"/>
          </p:cNvSpPr>
          <p:nvPr>
            <p:ph type="title"/>
          </p:nvPr>
        </p:nvSpPr>
        <p:spPr/>
        <p:txBody>
          <a:bodyPr/>
          <a:lstStyle/>
          <a:p>
            <a:r>
              <a:rPr lang="en-US" dirty="0"/>
              <a:t>Clinical History</a:t>
            </a:r>
          </a:p>
        </p:txBody>
      </p:sp>
      <p:sp>
        <p:nvSpPr>
          <p:cNvPr id="3" name="Content Placeholder 2">
            <a:extLst>
              <a:ext uri="{FF2B5EF4-FFF2-40B4-BE49-F238E27FC236}">
                <a16:creationId xmlns:a16="http://schemas.microsoft.com/office/drawing/2014/main" id="{D147E120-3F07-4FB1-9690-F2D8CBCB0969}"/>
              </a:ext>
            </a:extLst>
          </p:cNvPr>
          <p:cNvSpPr>
            <a:spLocks noGrp="1"/>
          </p:cNvSpPr>
          <p:nvPr>
            <p:ph idx="1"/>
          </p:nvPr>
        </p:nvSpPr>
        <p:spPr>
          <a:xfrm>
            <a:off x="838199" y="1690688"/>
            <a:ext cx="10883747" cy="4351338"/>
          </a:xfrm>
        </p:spPr>
        <p:txBody>
          <a:bodyPr>
            <a:normAutofit fontScale="92500" lnSpcReduction="10000"/>
          </a:bodyPr>
          <a:lstStyle/>
          <a:p>
            <a:r>
              <a:rPr lang="en-US" dirty="0"/>
              <a:t>In ED:    T: 97.9		P: 73		RR: 20		O2sat: 98%</a:t>
            </a:r>
          </a:p>
          <a:p>
            <a:r>
              <a:rPr lang="en-US" dirty="0"/>
              <a:t>PE: </a:t>
            </a:r>
          </a:p>
          <a:p>
            <a:pPr lvl="1"/>
            <a:r>
              <a:rPr lang="en-US" dirty="0"/>
              <a:t>AOx3, Lungs clear to auscultation, RRR</a:t>
            </a:r>
          </a:p>
          <a:p>
            <a:pPr lvl="1"/>
            <a:r>
              <a:rPr lang="en-US" dirty="0"/>
              <a:t> Abd soft with </a:t>
            </a:r>
            <a:r>
              <a:rPr lang="en-US" dirty="0">
                <a:solidFill>
                  <a:schemeClr val="accent6">
                    <a:lumMod val="60000"/>
                    <a:lumOff val="40000"/>
                  </a:schemeClr>
                </a:solidFill>
              </a:rPr>
              <a:t>midline suprapubic fullness on palpation, mild TTP in LLQ</a:t>
            </a:r>
            <a:r>
              <a:rPr lang="en-US" dirty="0"/>
              <a:t>, no guarding/rebound </a:t>
            </a:r>
          </a:p>
          <a:p>
            <a:pPr lvl="1"/>
            <a:r>
              <a:rPr lang="en-US" dirty="0"/>
              <a:t>Pelvic exam showed no blood in vault, cervix closed, no cervical motion tenderness, scant physiologic discharge</a:t>
            </a:r>
          </a:p>
          <a:p>
            <a:r>
              <a:rPr lang="en-US" dirty="0"/>
              <a:t>Pertinent Labs: </a:t>
            </a:r>
          </a:p>
          <a:p>
            <a:pPr lvl="1"/>
            <a:r>
              <a:rPr lang="en-US" dirty="0"/>
              <a:t>Beta HCG &lt;1, </a:t>
            </a:r>
            <a:r>
              <a:rPr lang="en-US" dirty="0">
                <a:solidFill>
                  <a:schemeClr val="accent6">
                    <a:lumMod val="60000"/>
                    <a:lumOff val="40000"/>
                  </a:schemeClr>
                </a:solidFill>
              </a:rPr>
              <a:t>LDH 329 (h), WBC 13.7 (h), </a:t>
            </a:r>
            <a:r>
              <a:rPr lang="en-US" dirty="0"/>
              <a:t>Hg 12.5, </a:t>
            </a:r>
            <a:r>
              <a:rPr lang="en-US" dirty="0" err="1"/>
              <a:t>Plt</a:t>
            </a:r>
            <a:r>
              <a:rPr lang="en-US" dirty="0"/>
              <a:t> 271, </a:t>
            </a:r>
            <a:r>
              <a:rPr lang="en-US" dirty="0">
                <a:solidFill>
                  <a:schemeClr val="accent6">
                    <a:lumMod val="60000"/>
                    <a:lumOff val="40000"/>
                  </a:schemeClr>
                </a:solidFill>
              </a:rPr>
              <a:t>Seg </a:t>
            </a:r>
            <a:r>
              <a:rPr lang="en-US" dirty="0" err="1">
                <a:solidFill>
                  <a:schemeClr val="accent6">
                    <a:lumMod val="60000"/>
                    <a:lumOff val="40000"/>
                  </a:schemeClr>
                </a:solidFill>
              </a:rPr>
              <a:t>Neut</a:t>
            </a:r>
            <a:r>
              <a:rPr lang="en-US" dirty="0">
                <a:solidFill>
                  <a:schemeClr val="accent6">
                    <a:lumMod val="60000"/>
                    <a:lumOff val="40000"/>
                  </a:schemeClr>
                </a:solidFill>
              </a:rPr>
              <a:t> 90.2% (h)</a:t>
            </a:r>
          </a:p>
          <a:p>
            <a:pPr lvl="1"/>
            <a:r>
              <a:rPr lang="en-US" dirty="0"/>
              <a:t>UA with </a:t>
            </a:r>
            <a:r>
              <a:rPr lang="en-US" dirty="0">
                <a:solidFill>
                  <a:schemeClr val="accent6">
                    <a:lumMod val="60000"/>
                    <a:lumOff val="40000"/>
                  </a:schemeClr>
                </a:solidFill>
              </a:rPr>
              <a:t>ketones (80), RBC 5/HPF</a:t>
            </a:r>
          </a:p>
          <a:p>
            <a:pPr lvl="1"/>
            <a:r>
              <a:rPr lang="en-US" dirty="0"/>
              <a:t>COVID Neg</a:t>
            </a:r>
          </a:p>
          <a:p>
            <a:pPr lvl="1"/>
            <a:r>
              <a:rPr lang="en-US" dirty="0"/>
              <a:t>CEA 0.7 (n), CA125 19.9 (n)</a:t>
            </a:r>
          </a:p>
          <a:p>
            <a:pPr lvl="1"/>
            <a:endParaRPr lang="en-US" dirty="0"/>
          </a:p>
        </p:txBody>
      </p:sp>
    </p:spTree>
    <p:extLst>
      <p:ext uri="{BB962C8B-B14F-4D97-AF65-F5344CB8AC3E}">
        <p14:creationId xmlns:p14="http://schemas.microsoft.com/office/powerpoint/2010/main" val="6168476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D0B22-76CE-4B5A-AFA7-D9B5F9EC73B5}"/>
              </a:ext>
            </a:extLst>
          </p:cNvPr>
          <p:cNvSpPr>
            <a:spLocks noGrp="1"/>
          </p:cNvSpPr>
          <p:nvPr>
            <p:ph type="title"/>
          </p:nvPr>
        </p:nvSpPr>
        <p:spPr/>
        <p:txBody>
          <a:bodyPr/>
          <a:lstStyle/>
          <a:p>
            <a:r>
              <a:rPr lang="en-US" dirty="0"/>
              <a:t>Differential Dx</a:t>
            </a:r>
          </a:p>
        </p:txBody>
      </p:sp>
      <p:sp>
        <p:nvSpPr>
          <p:cNvPr id="3" name="Content Placeholder 2">
            <a:extLst>
              <a:ext uri="{FF2B5EF4-FFF2-40B4-BE49-F238E27FC236}">
                <a16:creationId xmlns:a16="http://schemas.microsoft.com/office/drawing/2014/main" id="{6586A1DC-4974-4390-96AA-CB311A96CD26}"/>
              </a:ext>
            </a:extLst>
          </p:cNvPr>
          <p:cNvSpPr>
            <a:spLocks noGrp="1"/>
          </p:cNvSpPr>
          <p:nvPr>
            <p:ph idx="1"/>
          </p:nvPr>
        </p:nvSpPr>
        <p:spPr/>
        <p:txBody>
          <a:bodyPr/>
          <a:lstStyle/>
          <a:p>
            <a:r>
              <a:rPr lang="en-US" dirty="0"/>
              <a:t>LLQ pain in young adult female</a:t>
            </a:r>
          </a:p>
          <a:p>
            <a:pPr lvl="1"/>
            <a:r>
              <a:rPr lang="en-US" dirty="0"/>
              <a:t>Ovarian cyst/cyst rupture, abscess, torsion</a:t>
            </a:r>
          </a:p>
          <a:p>
            <a:pPr lvl="1"/>
            <a:r>
              <a:rPr lang="en-US" dirty="0"/>
              <a:t>Ectopic pregnancy</a:t>
            </a:r>
          </a:p>
          <a:p>
            <a:pPr lvl="1"/>
            <a:r>
              <a:rPr lang="en-US" dirty="0"/>
              <a:t>Kidney stone</a:t>
            </a:r>
          </a:p>
          <a:p>
            <a:pPr lvl="1"/>
            <a:r>
              <a:rPr lang="en-US" dirty="0"/>
              <a:t>Bowel obstruction</a:t>
            </a:r>
          </a:p>
          <a:p>
            <a:pPr lvl="1"/>
            <a:endParaRPr lang="en-US" dirty="0"/>
          </a:p>
        </p:txBody>
      </p:sp>
    </p:spTree>
    <p:extLst>
      <p:ext uri="{BB962C8B-B14F-4D97-AF65-F5344CB8AC3E}">
        <p14:creationId xmlns:p14="http://schemas.microsoft.com/office/powerpoint/2010/main" val="12833496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B2F56-E090-4BA8-A1D6-BB982B2983D4}"/>
              </a:ext>
            </a:extLst>
          </p:cNvPr>
          <p:cNvSpPr>
            <a:spLocks noGrp="1"/>
          </p:cNvSpPr>
          <p:nvPr>
            <p:ph type="title"/>
          </p:nvPr>
        </p:nvSpPr>
        <p:spPr/>
        <p:txBody>
          <a:bodyPr/>
          <a:lstStyle/>
          <a:p>
            <a:r>
              <a:rPr lang="en-US" dirty="0"/>
              <a:t>Relevant Imaging</a:t>
            </a:r>
          </a:p>
        </p:txBody>
      </p:sp>
      <p:sp>
        <p:nvSpPr>
          <p:cNvPr id="3" name="Content Placeholder 2">
            <a:extLst>
              <a:ext uri="{FF2B5EF4-FFF2-40B4-BE49-F238E27FC236}">
                <a16:creationId xmlns:a16="http://schemas.microsoft.com/office/drawing/2014/main" id="{1FF5FBC4-4A60-4D0A-96BB-C880F5B0103B}"/>
              </a:ext>
            </a:extLst>
          </p:cNvPr>
          <p:cNvSpPr>
            <a:spLocks noGrp="1"/>
          </p:cNvSpPr>
          <p:nvPr>
            <p:ph idx="1"/>
          </p:nvPr>
        </p:nvSpPr>
        <p:spPr>
          <a:xfrm>
            <a:off x="838200" y="1690688"/>
            <a:ext cx="10515600" cy="4351338"/>
          </a:xfrm>
        </p:spPr>
        <p:txBody>
          <a:bodyPr/>
          <a:lstStyle/>
          <a:p>
            <a:r>
              <a:rPr lang="en-US" dirty="0"/>
              <a:t>Pt received pelvis transvaginal US and subsequent CT w/o contrast at outside facility</a:t>
            </a:r>
          </a:p>
          <a:p>
            <a:r>
              <a:rPr lang="en-US" dirty="0"/>
              <a:t>At MH patient underwent an additional US in ED</a:t>
            </a:r>
          </a:p>
        </p:txBody>
      </p:sp>
    </p:spTree>
    <p:extLst>
      <p:ext uri="{BB962C8B-B14F-4D97-AF65-F5344CB8AC3E}">
        <p14:creationId xmlns:p14="http://schemas.microsoft.com/office/powerpoint/2010/main" val="24036572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36656-A41A-4DF8-8A65-9DC51108F78F}"/>
              </a:ext>
            </a:extLst>
          </p:cNvPr>
          <p:cNvSpPr>
            <a:spLocks noGrp="1"/>
          </p:cNvSpPr>
          <p:nvPr>
            <p:ph type="title"/>
          </p:nvPr>
        </p:nvSpPr>
        <p:spPr>
          <a:xfrm>
            <a:off x="166171" y="122754"/>
            <a:ext cx="10515600" cy="1325563"/>
          </a:xfrm>
        </p:spPr>
        <p:txBody>
          <a:bodyPr/>
          <a:lstStyle/>
          <a:p>
            <a:r>
              <a:rPr lang="en-US" dirty="0"/>
              <a:t>Normal imaging: Transvaginal US</a:t>
            </a:r>
          </a:p>
        </p:txBody>
      </p:sp>
      <p:pic>
        <p:nvPicPr>
          <p:cNvPr id="1026" name="Picture 2">
            <a:extLst>
              <a:ext uri="{FF2B5EF4-FFF2-40B4-BE49-F238E27FC236}">
                <a16:creationId xmlns:a16="http://schemas.microsoft.com/office/drawing/2014/main" id="{822B994B-477D-4F76-A03C-0442127DF3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5437" y="1448316"/>
            <a:ext cx="5830392" cy="396096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A3C55091-F524-4D36-8970-3A36FCCE53F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6776" y="1448315"/>
            <a:ext cx="5749788" cy="396096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5DDFDAAA-0837-4A8D-8657-24B977A0A29D}"/>
              </a:ext>
            </a:extLst>
          </p:cNvPr>
          <p:cNvSpPr txBox="1"/>
          <p:nvPr/>
        </p:nvSpPr>
        <p:spPr>
          <a:xfrm>
            <a:off x="0" y="6550178"/>
            <a:ext cx="10223653" cy="369332"/>
          </a:xfrm>
          <a:prstGeom prst="rect">
            <a:avLst/>
          </a:prstGeom>
          <a:noFill/>
        </p:spPr>
        <p:txBody>
          <a:bodyPr wrap="square">
            <a:spAutoFit/>
          </a:bodyPr>
          <a:lstStyle/>
          <a:p>
            <a:r>
              <a:rPr lang="en-US" dirty="0">
                <a:solidFill>
                  <a:schemeClr val="bg1"/>
                </a:solidFill>
                <a:hlinkClick r:id="rId5"/>
              </a:rPr>
              <a:t>https://radiopaedia.org/cases/normal-pelvic-ultrasound-transvaginal?lang=us</a:t>
            </a:r>
            <a:r>
              <a:rPr lang="en-US" dirty="0">
                <a:solidFill>
                  <a:schemeClr val="bg1"/>
                </a:solidFill>
              </a:rPr>
              <a:t>, images 2 and 7</a:t>
            </a:r>
          </a:p>
        </p:txBody>
      </p:sp>
      <p:grpSp>
        <p:nvGrpSpPr>
          <p:cNvPr id="16" name="Group 15">
            <a:extLst>
              <a:ext uri="{FF2B5EF4-FFF2-40B4-BE49-F238E27FC236}">
                <a16:creationId xmlns:a16="http://schemas.microsoft.com/office/drawing/2014/main" id="{4C8E8DBE-B1B2-41D9-8FF2-10D23CB15BED}"/>
              </a:ext>
            </a:extLst>
          </p:cNvPr>
          <p:cNvGrpSpPr/>
          <p:nvPr/>
        </p:nvGrpSpPr>
        <p:grpSpPr>
          <a:xfrm>
            <a:off x="896455" y="3048000"/>
            <a:ext cx="1105065" cy="1691438"/>
            <a:chOff x="896455" y="3048000"/>
            <a:chExt cx="1105065" cy="1691438"/>
          </a:xfrm>
        </p:grpSpPr>
        <p:sp>
          <p:nvSpPr>
            <p:cNvPr id="13" name="Left Brace 12">
              <a:extLst>
                <a:ext uri="{FF2B5EF4-FFF2-40B4-BE49-F238E27FC236}">
                  <a16:creationId xmlns:a16="http://schemas.microsoft.com/office/drawing/2014/main" id="{5A4FA8B5-7664-41EA-8D29-F2AB72C89714}"/>
                </a:ext>
              </a:extLst>
            </p:cNvPr>
            <p:cNvSpPr/>
            <p:nvPr/>
          </p:nvSpPr>
          <p:spPr>
            <a:xfrm>
              <a:off x="1869189" y="3048000"/>
              <a:ext cx="132331" cy="812800"/>
            </a:xfrm>
            <a:prstGeom prst="leftBrace">
              <a:avLst/>
            </a:prstGeom>
            <a:ln w="28575">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0E2D10A3-0C43-45EC-85D5-4F6D1D4DD6EF}"/>
                </a:ext>
              </a:extLst>
            </p:cNvPr>
            <p:cNvCxnSpPr>
              <a:cxnSpLocks/>
            </p:cNvCxnSpPr>
            <p:nvPr/>
          </p:nvCxnSpPr>
          <p:spPr>
            <a:xfrm flipH="1">
              <a:off x="896455" y="3449118"/>
              <a:ext cx="883669" cy="1290320"/>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grpSp>
      <p:sp>
        <p:nvSpPr>
          <p:cNvPr id="17" name="TextBox 16">
            <a:extLst>
              <a:ext uri="{FF2B5EF4-FFF2-40B4-BE49-F238E27FC236}">
                <a16:creationId xmlns:a16="http://schemas.microsoft.com/office/drawing/2014/main" id="{643656FD-84F5-44A2-8C0C-66E36003BE1B}"/>
              </a:ext>
            </a:extLst>
          </p:cNvPr>
          <p:cNvSpPr txBox="1"/>
          <p:nvPr/>
        </p:nvSpPr>
        <p:spPr>
          <a:xfrm>
            <a:off x="246776" y="4755889"/>
            <a:ext cx="1477071" cy="369332"/>
          </a:xfrm>
          <a:prstGeom prst="rect">
            <a:avLst/>
          </a:prstGeom>
          <a:noFill/>
        </p:spPr>
        <p:txBody>
          <a:bodyPr wrap="none" rtlCol="0">
            <a:spAutoFit/>
          </a:bodyPr>
          <a:lstStyle/>
          <a:p>
            <a:r>
              <a:rPr lang="en-US" dirty="0">
                <a:solidFill>
                  <a:srgbClr val="FFFF00"/>
                </a:solidFill>
              </a:rPr>
              <a:t>Endometrium</a:t>
            </a:r>
          </a:p>
        </p:txBody>
      </p:sp>
      <p:cxnSp>
        <p:nvCxnSpPr>
          <p:cNvPr id="19" name="Straight Connector 18">
            <a:extLst>
              <a:ext uri="{FF2B5EF4-FFF2-40B4-BE49-F238E27FC236}">
                <a16:creationId xmlns:a16="http://schemas.microsoft.com/office/drawing/2014/main" id="{50ABCDB6-8589-4B90-B902-D4CEDC1E4056}"/>
              </a:ext>
            </a:extLst>
          </p:cNvPr>
          <p:cNvCxnSpPr/>
          <p:nvPr/>
        </p:nvCxnSpPr>
        <p:spPr>
          <a:xfrm>
            <a:off x="2600960" y="4277360"/>
            <a:ext cx="0" cy="1320800"/>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A8538455-C605-46CB-88AF-B976FF5C96AB}"/>
              </a:ext>
            </a:extLst>
          </p:cNvPr>
          <p:cNvSpPr txBox="1"/>
          <p:nvPr/>
        </p:nvSpPr>
        <p:spPr>
          <a:xfrm>
            <a:off x="1935354" y="5598160"/>
            <a:ext cx="1419876" cy="369332"/>
          </a:xfrm>
          <a:prstGeom prst="rect">
            <a:avLst/>
          </a:prstGeom>
          <a:noFill/>
        </p:spPr>
        <p:txBody>
          <a:bodyPr wrap="none" rtlCol="0">
            <a:spAutoFit/>
          </a:bodyPr>
          <a:lstStyle/>
          <a:p>
            <a:r>
              <a:rPr lang="en-US" dirty="0">
                <a:solidFill>
                  <a:srgbClr val="FFFF00"/>
                </a:solidFill>
              </a:rPr>
              <a:t>Myometrium</a:t>
            </a:r>
          </a:p>
        </p:txBody>
      </p:sp>
      <p:cxnSp>
        <p:nvCxnSpPr>
          <p:cNvPr id="22" name="Straight Connector 21">
            <a:extLst>
              <a:ext uri="{FF2B5EF4-FFF2-40B4-BE49-F238E27FC236}">
                <a16:creationId xmlns:a16="http://schemas.microsoft.com/office/drawing/2014/main" id="{63CD31B6-13AF-49FD-94A4-FCD8E7C848AD}"/>
              </a:ext>
            </a:extLst>
          </p:cNvPr>
          <p:cNvCxnSpPr/>
          <p:nvPr/>
        </p:nvCxnSpPr>
        <p:spPr>
          <a:xfrm>
            <a:off x="4013200" y="4348480"/>
            <a:ext cx="436880" cy="1249680"/>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2FB5ADF1-AFD2-44E0-8504-7EEC86273AA0}"/>
              </a:ext>
            </a:extLst>
          </p:cNvPr>
          <p:cNvSpPr txBox="1"/>
          <p:nvPr/>
        </p:nvSpPr>
        <p:spPr>
          <a:xfrm>
            <a:off x="4231640" y="5585566"/>
            <a:ext cx="804516" cy="369332"/>
          </a:xfrm>
          <a:prstGeom prst="rect">
            <a:avLst/>
          </a:prstGeom>
          <a:noFill/>
        </p:spPr>
        <p:txBody>
          <a:bodyPr wrap="none" rtlCol="0">
            <a:spAutoFit/>
          </a:bodyPr>
          <a:lstStyle/>
          <a:p>
            <a:r>
              <a:rPr lang="en-US" dirty="0">
                <a:solidFill>
                  <a:srgbClr val="FFFF00"/>
                </a:solidFill>
              </a:rPr>
              <a:t>Serosa</a:t>
            </a:r>
          </a:p>
        </p:txBody>
      </p:sp>
      <p:cxnSp>
        <p:nvCxnSpPr>
          <p:cNvPr id="25" name="Straight Connector 24">
            <a:extLst>
              <a:ext uri="{FF2B5EF4-FFF2-40B4-BE49-F238E27FC236}">
                <a16:creationId xmlns:a16="http://schemas.microsoft.com/office/drawing/2014/main" id="{B1C5F134-9CEA-4077-BD3A-738D429EE4BF}"/>
              </a:ext>
            </a:extLst>
          </p:cNvPr>
          <p:cNvCxnSpPr/>
          <p:nvPr/>
        </p:nvCxnSpPr>
        <p:spPr>
          <a:xfrm flipV="1">
            <a:off x="7528560" y="883920"/>
            <a:ext cx="1158240" cy="1869440"/>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787852B-C618-4F0C-9C8D-FD706027B132}"/>
              </a:ext>
            </a:extLst>
          </p:cNvPr>
          <p:cNvCxnSpPr/>
          <p:nvPr/>
        </p:nvCxnSpPr>
        <p:spPr>
          <a:xfrm flipH="1" flipV="1">
            <a:off x="9167594" y="883920"/>
            <a:ext cx="1188720" cy="2062480"/>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0598EFB2-0CED-4208-A1AA-D8201F560BF5}"/>
              </a:ext>
            </a:extLst>
          </p:cNvPr>
          <p:cNvSpPr txBox="1"/>
          <p:nvPr/>
        </p:nvSpPr>
        <p:spPr>
          <a:xfrm>
            <a:off x="8560270" y="519109"/>
            <a:ext cx="733855" cy="369332"/>
          </a:xfrm>
          <a:prstGeom prst="rect">
            <a:avLst/>
          </a:prstGeom>
          <a:noFill/>
        </p:spPr>
        <p:txBody>
          <a:bodyPr wrap="none" rtlCol="0">
            <a:spAutoFit/>
          </a:bodyPr>
          <a:lstStyle/>
          <a:p>
            <a:r>
              <a:rPr lang="en-US" dirty="0">
                <a:solidFill>
                  <a:srgbClr val="FFFF00"/>
                </a:solidFill>
              </a:rPr>
              <a:t>Ovary</a:t>
            </a:r>
          </a:p>
        </p:txBody>
      </p:sp>
    </p:spTree>
    <p:extLst>
      <p:ext uri="{BB962C8B-B14F-4D97-AF65-F5344CB8AC3E}">
        <p14:creationId xmlns:p14="http://schemas.microsoft.com/office/powerpoint/2010/main" val="17278016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59842-366F-4C71-B59F-2BE50C8FD328}"/>
              </a:ext>
            </a:extLst>
          </p:cNvPr>
          <p:cNvSpPr>
            <a:spLocks noGrp="1"/>
          </p:cNvSpPr>
          <p:nvPr>
            <p:ph type="title"/>
          </p:nvPr>
        </p:nvSpPr>
        <p:spPr>
          <a:xfrm>
            <a:off x="838200" y="374750"/>
            <a:ext cx="10515600" cy="1325563"/>
          </a:xfrm>
        </p:spPr>
        <p:txBody>
          <a:bodyPr/>
          <a:lstStyle/>
          <a:p>
            <a:r>
              <a:rPr lang="en-US" dirty="0"/>
              <a:t>Transvaginal Ultrasound</a:t>
            </a:r>
          </a:p>
        </p:txBody>
      </p:sp>
      <p:pic>
        <p:nvPicPr>
          <p:cNvPr id="5" name="Picture 4">
            <a:extLst>
              <a:ext uri="{FF2B5EF4-FFF2-40B4-BE49-F238E27FC236}">
                <a16:creationId xmlns:a16="http://schemas.microsoft.com/office/drawing/2014/main" id="{44C206A5-4BBA-4AE6-AF39-F5BA2A1D6AAE}"/>
              </a:ext>
            </a:extLst>
          </p:cNvPr>
          <p:cNvPicPr>
            <a:picLocks noChangeAspect="1"/>
          </p:cNvPicPr>
          <p:nvPr/>
        </p:nvPicPr>
        <p:blipFill>
          <a:blip r:embed="rId2"/>
          <a:stretch>
            <a:fillRect/>
          </a:stretch>
        </p:blipFill>
        <p:spPr>
          <a:xfrm>
            <a:off x="421587" y="1876926"/>
            <a:ext cx="5011858" cy="3467735"/>
          </a:xfrm>
          <a:prstGeom prst="rect">
            <a:avLst/>
          </a:prstGeom>
        </p:spPr>
      </p:pic>
      <p:pic>
        <p:nvPicPr>
          <p:cNvPr id="8" name="Picture 7">
            <a:extLst>
              <a:ext uri="{FF2B5EF4-FFF2-40B4-BE49-F238E27FC236}">
                <a16:creationId xmlns:a16="http://schemas.microsoft.com/office/drawing/2014/main" id="{BBD1C9BE-FD43-4F9F-B1D0-79B09764204C}"/>
              </a:ext>
            </a:extLst>
          </p:cNvPr>
          <p:cNvPicPr>
            <a:picLocks noChangeAspect="1"/>
          </p:cNvPicPr>
          <p:nvPr/>
        </p:nvPicPr>
        <p:blipFill>
          <a:blip r:embed="rId3"/>
          <a:stretch>
            <a:fillRect/>
          </a:stretch>
        </p:blipFill>
        <p:spPr>
          <a:xfrm>
            <a:off x="6585665" y="1914750"/>
            <a:ext cx="4768135" cy="3467735"/>
          </a:xfrm>
          <a:prstGeom prst="rect">
            <a:avLst/>
          </a:prstGeom>
        </p:spPr>
      </p:pic>
      <p:cxnSp>
        <p:nvCxnSpPr>
          <p:cNvPr id="10" name="Straight Connector 9">
            <a:extLst>
              <a:ext uri="{FF2B5EF4-FFF2-40B4-BE49-F238E27FC236}">
                <a16:creationId xmlns:a16="http://schemas.microsoft.com/office/drawing/2014/main" id="{75532740-A2E0-4B21-B3FD-9360E0D2620B}"/>
              </a:ext>
            </a:extLst>
          </p:cNvPr>
          <p:cNvCxnSpPr/>
          <p:nvPr/>
        </p:nvCxnSpPr>
        <p:spPr>
          <a:xfrm flipH="1" flipV="1">
            <a:off x="7969718" y="1020278"/>
            <a:ext cx="240631" cy="1713297"/>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FAF3FAAA-8C99-4C33-8626-EC296D60E7B7}"/>
              </a:ext>
            </a:extLst>
          </p:cNvPr>
          <p:cNvSpPr txBox="1"/>
          <p:nvPr/>
        </p:nvSpPr>
        <p:spPr>
          <a:xfrm>
            <a:off x="7351433" y="731520"/>
            <a:ext cx="2147254" cy="369332"/>
          </a:xfrm>
          <a:prstGeom prst="rect">
            <a:avLst/>
          </a:prstGeom>
          <a:noFill/>
        </p:spPr>
        <p:txBody>
          <a:bodyPr wrap="none" rtlCol="0">
            <a:spAutoFit/>
          </a:bodyPr>
          <a:lstStyle/>
          <a:p>
            <a:r>
              <a:rPr lang="en-US" dirty="0">
                <a:solidFill>
                  <a:srgbClr val="FFFF00"/>
                </a:solidFill>
              </a:rPr>
              <a:t>R simple ovarian cyst</a:t>
            </a:r>
          </a:p>
        </p:txBody>
      </p:sp>
      <p:cxnSp>
        <p:nvCxnSpPr>
          <p:cNvPr id="12" name="Straight Connector 11">
            <a:extLst>
              <a:ext uri="{FF2B5EF4-FFF2-40B4-BE49-F238E27FC236}">
                <a16:creationId xmlns:a16="http://schemas.microsoft.com/office/drawing/2014/main" id="{2BBA7349-4746-4C7A-92F1-E95831A3E18F}"/>
              </a:ext>
            </a:extLst>
          </p:cNvPr>
          <p:cNvCxnSpPr>
            <a:cxnSpLocks/>
          </p:cNvCxnSpPr>
          <p:nvPr/>
        </p:nvCxnSpPr>
        <p:spPr>
          <a:xfrm flipV="1">
            <a:off x="2181057" y="1743626"/>
            <a:ext cx="1" cy="1442336"/>
          </a:xfrm>
          <a:prstGeom prst="line">
            <a:avLst/>
          </a:prstGeom>
          <a:ln w="19050">
            <a:solidFill>
              <a:srgbClr val="FFFF00"/>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93619CBF-A41D-41AC-BB8E-AE92EF339DD2}"/>
              </a:ext>
            </a:extLst>
          </p:cNvPr>
          <p:cNvSpPr txBox="1"/>
          <p:nvPr/>
        </p:nvSpPr>
        <p:spPr>
          <a:xfrm>
            <a:off x="1118513" y="1464281"/>
            <a:ext cx="1477071" cy="369332"/>
          </a:xfrm>
          <a:prstGeom prst="rect">
            <a:avLst/>
          </a:prstGeom>
          <a:noFill/>
        </p:spPr>
        <p:txBody>
          <a:bodyPr wrap="none" rtlCol="0">
            <a:spAutoFit/>
          </a:bodyPr>
          <a:lstStyle/>
          <a:p>
            <a:r>
              <a:rPr lang="en-US" dirty="0">
                <a:solidFill>
                  <a:srgbClr val="FFFF00"/>
                </a:solidFill>
              </a:rPr>
              <a:t>Endometrium</a:t>
            </a:r>
          </a:p>
        </p:txBody>
      </p:sp>
      <p:cxnSp>
        <p:nvCxnSpPr>
          <p:cNvPr id="14" name="Straight Connector 13">
            <a:extLst>
              <a:ext uri="{FF2B5EF4-FFF2-40B4-BE49-F238E27FC236}">
                <a16:creationId xmlns:a16="http://schemas.microsoft.com/office/drawing/2014/main" id="{A9F8020F-44FA-4CC3-AECF-7A97CC05C30B}"/>
              </a:ext>
            </a:extLst>
          </p:cNvPr>
          <p:cNvCxnSpPr>
            <a:cxnSpLocks/>
          </p:cNvCxnSpPr>
          <p:nvPr/>
        </p:nvCxnSpPr>
        <p:spPr>
          <a:xfrm flipV="1">
            <a:off x="2595584" y="1743626"/>
            <a:ext cx="726904" cy="1222401"/>
          </a:xfrm>
          <a:prstGeom prst="line">
            <a:avLst/>
          </a:prstGeom>
          <a:ln w="19050">
            <a:solidFill>
              <a:srgbClr val="FFFF00"/>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C5F0B072-3F7C-4919-9188-96869A241653}"/>
              </a:ext>
            </a:extLst>
          </p:cNvPr>
          <p:cNvSpPr txBox="1"/>
          <p:nvPr/>
        </p:nvSpPr>
        <p:spPr>
          <a:xfrm>
            <a:off x="3213869" y="1397631"/>
            <a:ext cx="1419876" cy="369332"/>
          </a:xfrm>
          <a:prstGeom prst="rect">
            <a:avLst/>
          </a:prstGeom>
          <a:noFill/>
        </p:spPr>
        <p:txBody>
          <a:bodyPr wrap="none" rtlCol="0">
            <a:spAutoFit/>
          </a:bodyPr>
          <a:lstStyle/>
          <a:p>
            <a:r>
              <a:rPr lang="en-US" dirty="0">
                <a:solidFill>
                  <a:srgbClr val="FFFF00"/>
                </a:solidFill>
              </a:rPr>
              <a:t>Myometrium</a:t>
            </a:r>
          </a:p>
        </p:txBody>
      </p:sp>
      <p:sp>
        <p:nvSpPr>
          <p:cNvPr id="3" name="TextBox 2">
            <a:extLst>
              <a:ext uri="{FF2B5EF4-FFF2-40B4-BE49-F238E27FC236}">
                <a16:creationId xmlns:a16="http://schemas.microsoft.com/office/drawing/2014/main" id="{E94F008B-FA7D-42B2-9026-EB0FDF01085A}"/>
              </a:ext>
            </a:extLst>
          </p:cNvPr>
          <p:cNvSpPr txBox="1"/>
          <p:nvPr/>
        </p:nvSpPr>
        <p:spPr>
          <a:xfrm>
            <a:off x="6556584" y="1475515"/>
            <a:ext cx="1183337" cy="369332"/>
          </a:xfrm>
          <a:prstGeom prst="rect">
            <a:avLst/>
          </a:prstGeom>
          <a:noFill/>
        </p:spPr>
        <p:txBody>
          <a:bodyPr wrap="none" rtlCol="0">
            <a:spAutoFit/>
          </a:bodyPr>
          <a:lstStyle/>
          <a:p>
            <a:r>
              <a:rPr lang="en-US" dirty="0"/>
              <a:t>2/01/2021</a:t>
            </a:r>
          </a:p>
        </p:txBody>
      </p:sp>
      <p:sp>
        <p:nvSpPr>
          <p:cNvPr id="13" name="TextBox 12">
            <a:extLst>
              <a:ext uri="{FF2B5EF4-FFF2-40B4-BE49-F238E27FC236}">
                <a16:creationId xmlns:a16="http://schemas.microsoft.com/office/drawing/2014/main" id="{75F9FFEE-A0D1-47B1-8E17-964D85215EE2}"/>
              </a:ext>
            </a:extLst>
          </p:cNvPr>
          <p:cNvSpPr txBox="1"/>
          <p:nvPr/>
        </p:nvSpPr>
        <p:spPr>
          <a:xfrm>
            <a:off x="-27659" y="1507855"/>
            <a:ext cx="1183337" cy="369332"/>
          </a:xfrm>
          <a:prstGeom prst="rect">
            <a:avLst/>
          </a:prstGeom>
          <a:noFill/>
        </p:spPr>
        <p:txBody>
          <a:bodyPr wrap="none" rtlCol="0">
            <a:spAutoFit/>
          </a:bodyPr>
          <a:lstStyle/>
          <a:p>
            <a:r>
              <a:rPr lang="en-US" dirty="0"/>
              <a:t>2/01/2021</a:t>
            </a:r>
          </a:p>
        </p:txBody>
      </p:sp>
    </p:spTree>
    <p:extLst>
      <p:ext uri="{BB962C8B-B14F-4D97-AF65-F5344CB8AC3E}">
        <p14:creationId xmlns:p14="http://schemas.microsoft.com/office/powerpoint/2010/main" val="10058820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AE12F-D940-4F39-BCE0-8B4BBC7DA6A8}"/>
              </a:ext>
            </a:extLst>
          </p:cNvPr>
          <p:cNvSpPr>
            <a:spLocks noGrp="1"/>
          </p:cNvSpPr>
          <p:nvPr>
            <p:ph type="title"/>
          </p:nvPr>
        </p:nvSpPr>
        <p:spPr/>
        <p:txBody>
          <a:bodyPr/>
          <a:lstStyle/>
          <a:p>
            <a:r>
              <a:rPr lang="en-US" dirty="0"/>
              <a:t>Abdominal Ultrasound</a:t>
            </a:r>
          </a:p>
        </p:txBody>
      </p:sp>
      <p:pic>
        <p:nvPicPr>
          <p:cNvPr id="9" name="Picture 8">
            <a:extLst>
              <a:ext uri="{FF2B5EF4-FFF2-40B4-BE49-F238E27FC236}">
                <a16:creationId xmlns:a16="http://schemas.microsoft.com/office/drawing/2014/main" id="{05BD2E1D-BDFD-457D-908A-41953CF5F2DA}"/>
              </a:ext>
            </a:extLst>
          </p:cNvPr>
          <p:cNvPicPr>
            <a:picLocks noChangeAspect="1"/>
          </p:cNvPicPr>
          <p:nvPr/>
        </p:nvPicPr>
        <p:blipFill>
          <a:blip r:embed="rId3"/>
          <a:stretch>
            <a:fillRect/>
          </a:stretch>
        </p:blipFill>
        <p:spPr>
          <a:xfrm>
            <a:off x="6242743" y="1778162"/>
            <a:ext cx="4890719" cy="3659441"/>
          </a:xfrm>
          <a:prstGeom prst="rect">
            <a:avLst/>
          </a:prstGeom>
        </p:spPr>
      </p:pic>
      <p:pic>
        <p:nvPicPr>
          <p:cNvPr id="11" name="Picture 10">
            <a:extLst>
              <a:ext uri="{FF2B5EF4-FFF2-40B4-BE49-F238E27FC236}">
                <a16:creationId xmlns:a16="http://schemas.microsoft.com/office/drawing/2014/main" id="{8503F98C-9A65-460E-9999-5ADC28386AAD}"/>
              </a:ext>
            </a:extLst>
          </p:cNvPr>
          <p:cNvPicPr>
            <a:picLocks noChangeAspect="1"/>
          </p:cNvPicPr>
          <p:nvPr/>
        </p:nvPicPr>
        <p:blipFill>
          <a:blip r:embed="rId4"/>
          <a:stretch>
            <a:fillRect/>
          </a:stretch>
        </p:blipFill>
        <p:spPr>
          <a:xfrm>
            <a:off x="519722" y="1778164"/>
            <a:ext cx="5023037" cy="3659442"/>
          </a:xfrm>
          <a:prstGeom prst="rect">
            <a:avLst/>
          </a:prstGeom>
        </p:spPr>
      </p:pic>
      <p:cxnSp>
        <p:nvCxnSpPr>
          <p:cNvPr id="13" name="Straight Connector 12">
            <a:extLst>
              <a:ext uri="{FF2B5EF4-FFF2-40B4-BE49-F238E27FC236}">
                <a16:creationId xmlns:a16="http://schemas.microsoft.com/office/drawing/2014/main" id="{64EA29AB-D9A5-4390-9111-496AF5088FF3}"/>
              </a:ext>
            </a:extLst>
          </p:cNvPr>
          <p:cNvCxnSpPr>
            <a:cxnSpLocks/>
          </p:cNvCxnSpPr>
          <p:nvPr/>
        </p:nvCxnSpPr>
        <p:spPr>
          <a:xfrm flipV="1">
            <a:off x="8951495" y="1027906"/>
            <a:ext cx="317633" cy="1750316"/>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32297256-05BE-4704-8BC5-C27CB1AB2321}"/>
              </a:ext>
            </a:extLst>
          </p:cNvPr>
          <p:cNvSpPr txBox="1"/>
          <p:nvPr/>
        </p:nvSpPr>
        <p:spPr>
          <a:xfrm>
            <a:off x="8373978" y="658574"/>
            <a:ext cx="2690352" cy="369332"/>
          </a:xfrm>
          <a:prstGeom prst="rect">
            <a:avLst/>
          </a:prstGeom>
          <a:noFill/>
        </p:spPr>
        <p:txBody>
          <a:bodyPr wrap="none" rtlCol="0">
            <a:spAutoFit/>
          </a:bodyPr>
          <a:lstStyle/>
          <a:p>
            <a:r>
              <a:rPr lang="en-US" dirty="0">
                <a:solidFill>
                  <a:srgbClr val="FFFF00"/>
                </a:solidFill>
              </a:rPr>
              <a:t>Possible soft tissue density</a:t>
            </a:r>
          </a:p>
        </p:txBody>
      </p:sp>
      <p:sp>
        <p:nvSpPr>
          <p:cNvPr id="7" name="TextBox 6">
            <a:extLst>
              <a:ext uri="{FF2B5EF4-FFF2-40B4-BE49-F238E27FC236}">
                <a16:creationId xmlns:a16="http://schemas.microsoft.com/office/drawing/2014/main" id="{710FFDBA-1440-49A1-9DD8-DC0DB5E41802}"/>
              </a:ext>
            </a:extLst>
          </p:cNvPr>
          <p:cNvSpPr txBox="1"/>
          <p:nvPr/>
        </p:nvSpPr>
        <p:spPr>
          <a:xfrm>
            <a:off x="0" y="1380642"/>
            <a:ext cx="1183337" cy="369332"/>
          </a:xfrm>
          <a:prstGeom prst="rect">
            <a:avLst/>
          </a:prstGeom>
          <a:noFill/>
        </p:spPr>
        <p:txBody>
          <a:bodyPr wrap="none" rtlCol="0">
            <a:spAutoFit/>
          </a:bodyPr>
          <a:lstStyle/>
          <a:p>
            <a:r>
              <a:rPr lang="en-US" dirty="0"/>
              <a:t>2/01/2021</a:t>
            </a:r>
          </a:p>
        </p:txBody>
      </p:sp>
      <p:sp>
        <p:nvSpPr>
          <p:cNvPr id="8" name="TextBox 7">
            <a:extLst>
              <a:ext uri="{FF2B5EF4-FFF2-40B4-BE49-F238E27FC236}">
                <a16:creationId xmlns:a16="http://schemas.microsoft.com/office/drawing/2014/main" id="{F23E094B-AC2A-4417-8813-41D55E1BF5E3}"/>
              </a:ext>
            </a:extLst>
          </p:cNvPr>
          <p:cNvSpPr txBox="1"/>
          <p:nvPr/>
        </p:nvSpPr>
        <p:spPr>
          <a:xfrm>
            <a:off x="5972956" y="1350999"/>
            <a:ext cx="1183337" cy="369332"/>
          </a:xfrm>
          <a:prstGeom prst="rect">
            <a:avLst/>
          </a:prstGeom>
          <a:noFill/>
        </p:spPr>
        <p:txBody>
          <a:bodyPr wrap="none" rtlCol="0">
            <a:spAutoFit/>
          </a:bodyPr>
          <a:lstStyle/>
          <a:p>
            <a:r>
              <a:rPr lang="en-US" dirty="0"/>
              <a:t>2/01/2021</a:t>
            </a:r>
          </a:p>
        </p:txBody>
      </p:sp>
    </p:spTree>
    <p:extLst>
      <p:ext uri="{BB962C8B-B14F-4D97-AF65-F5344CB8AC3E}">
        <p14:creationId xmlns:p14="http://schemas.microsoft.com/office/powerpoint/2010/main" val="5159586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A52FF-316B-4C11-8802-26E26BD46716}"/>
              </a:ext>
            </a:extLst>
          </p:cNvPr>
          <p:cNvSpPr>
            <a:spLocks noGrp="1"/>
          </p:cNvSpPr>
          <p:nvPr>
            <p:ph type="title"/>
          </p:nvPr>
        </p:nvSpPr>
        <p:spPr/>
        <p:txBody>
          <a:bodyPr/>
          <a:lstStyle/>
          <a:p>
            <a:r>
              <a:rPr lang="en-US" dirty="0"/>
              <a:t>Ultrasound Impressions</a:t>
            </a:r>
          </a:p>
        </p:txBody>
      </p:sp>
      <p:sp>
        <p:nvSpPr>
          <p:cNvPr id="3" name="Content Placeholder 2">
            <a:extLst>
              <a:ext uri="{FF2B5EF4-FFF2-40B4-BE49-F238E27FC236}">
                <a16:creationId xmlns:a16="http://schemas.microsoft.com/office/drawing/2014/main" id="{27258AA8-F1FF-4B20-B4ED-653C2940BEFF}"/>
              </a:ext>
            </a:extLst>
          </p:cNvPr>
          <p:cNvSpPr>
            <a:spLocks noGrp="1"/>
          </p:cNvSpPr>
          <p:nvPr>
            <p:ph idx="1"/>
          </p:nvPr>
        </p:nvSpPr>
        <p:spPr>
          <a:xfrm>
            <a:off x="655320" y="1935228"/>
            <a:ext cx="10515600" cy="4351338"/>
          </a:xfrm>
        </p:spPr>
        <p:txBody>
          <a:bodyPr/>
          <a:lstStyle/>
          <a:p>
            <a:r>
              <a:rPr lang="en-US" sz="2400" dirty="0"/>
              <a:t>US 2/1/2021 12:45am (Outside ED):</a:t>
            </a:r>
          </a:p>
          <a:p>
            <a:pPr marL="457200" indent="-457200">
              <a:buFont typeface="+mj-lt"/>
              <a:buAutoNum type="arabicPeriod"/>
            </a:pPr>
            <a:r>
              <a:rPr lang="en-US" sz="1400" dirty="0"/>
              <a:t>Anechoic cyst within the right ovary measuring 3.1 x 2.9 x 2.6 cm. Vascular flow within the right ovary.</a:t>
            </a:r>
          </a:p>
          <a:p>
            <a:pPr marL="457200" indent="-457200">
              <a:buFont typeface="+mj-lt"/>
              <a:buAutoNum type="arabicPeriod"/>
            </a:pPr>
            <a:r>
              <a:rPr lang="en-US" sz="1400" dirty="0"/>
              <a:t>Visualization of the left ovary is limited due to overlying bowel gas</a:t>
            </a:r>
          </a:p>
          <a:p>
            <a:endParaRPr lang="en-US" sz="2400" dirty="0"/>
          </a:p>
          <a:p>
            <a:r>
              <a:rPr lang="en-US" sz="2400" dirty="0"/>
              <a:t>US  2/1/2021 5:30am (MH):</a:t>
            </a:r>
            <a:endParaRPr lang="en-US" sz="1200" dirty="0"/>
          </a:p>
          <a:p>
            <a:pPr marL="514350" indent="-514350">
              <a:buFont typeface="+mj-lt"/>
              <a:buAutoNum type="arabicPeriod"/>
            </a:pPr>
            <a:r>
              <a:rPr lang="en-US" sz="1400" dirty="0"/>
              <a:t>Large, midline 18.8 x 17.4 x 11.3 cm cystic lesion with internal nodularity, and could be source of patient’s abdominal pain. Findings may represent complex cystic ovarian/adnexal cyst or neoplasm or other intraperitoneal lesion. Recommend CT abdomen and pelvis with contrast can be helpful for a more global assessment and for further evaluation. Ultimately, MR of the abdomen and pelvis may be necessary.</a:t>
            </a:r>
          </a:p>
          <a:p>
            <a:pPr marL="514350" indent="-514350">
              <a:buFont typeface="+mj-lt"/>
              <a:buAutoNum type="arabicPeriod"/>
            </a:pPr>
            <a:r>
              <a:rPr lang="en-US" sz="1400" dirty="0"/>
              <a:t>Left ovary not visualized, and could be related with the complex lesion.</a:t>
            </a:r>
          </a:p>
          <a:p>
            <a:pPr marL="514350" indent="-514350">
              <a:buFont typeface="+mj-lt"/>
              <a:buAutoNum type="arabicPeriod"/>
            </a:pPr>
            <a:r>
              <a:rPr lang="en-US" sz="1400" dirty="0"/>
              <a:t>No focal endometrial lesions</a:t>
            </a:r>
            <a:r>
              <a:rPr lang="en-US" sz="1200" dirty="0"/>
              <a:t>.</a:t>
            </a:r>
          </a:p>
          <a:p>
            <a:pPr marL="514350" indent="-514350">
              <a:buFont typeface="+mj-lt"/>
              <a:buAutoNum type="arabicPeriod"/>
            </a:pPr>
            <a:r>
              <a:rPr lang="en-US" sz="1200" dirty="0"/>
              <a:t>3.1 cm cyst in the right ovary. Low suspicion for right ovarian torsion</a:t>
            </a:r>
            <a:endParaRPr lang="en-US" sz="1400" dirty="0"/>
          </a:p>
        </p:txBody>
      </p:sp>
    </p:spTree>
    <p:extLst>
      <p:ext uri="{BB962C8B-B14F-4D97-AF65-F5344CB8AC3E}">
        <p14:creationId xmlns:p14="http://schemas.microsoft.com/office/powerpoint/2010/main" val="18736265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8FBDF-AB0E-41F8-BEEE-38A35948FC80}"/>
              </a:ext>
            </a:extLst>
          </p:cNvPr>
          <p:cNvSpPr>
            <a:spLocks noGrp="1"/>
          </p:cNvSpPr>
          <p:nvPr>
            <p:ph type="title"/>
          </p:nvPr>
        </p:nvSpPr>
        <p:spPr/>
        <p:txBody>
          <a:bodyPr/>
          <a:lstStyle/>
          <a:p>
            <a:r>
              <a:rPr lang="en-US" dirty="0"/>
              <a:t>Normal Imaging- CT</a:t>
            </a:r>
          </a:p>
        </p:txBody>
      </p:sp>
      <p:pic>
        <p:nvPicPr>
          <p:cNvPr id="2050" name="Picture 2">
            <a:extLst>
              <a:ext uri="{FF2B5EF4-FFF2-40B4-BE49-F238E27FC236}">
                <a16:creationId xmlns:a16="http://schemas.microsoft.com/office/drawing/2014/main" id="{3B592DB4-ABCD-465C-AB23-1FBDF30215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0116" y="1349716"/>
            <a:ext cx="4415259" cy="461452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A3D5BBD4-7970-4A60-AC21-35BDE76875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54800" y="1196046"/>
            <a:ext cx="4415259" cy="461452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9EA95B74-FB0D-4A92-B056-7CF1FAC314A6}"/>
              </a:ext>
            </a:extLst>
          </p:cNvPr>
          <p:cNvSpPr txBox="1"/>
          <p:nvPr/>
        </p:nvSpPr>
        <p:spPr>
          <a:xfrm>
            <a:off x="-88135" y="6575226"/>
            <a:ext cx="9882130" cy="369332"/>
          </a:xfrm>
          <a:prstGeom prst="rect">
            <a:avLst/>
          </a:prstGeom>
          <a:noFill/>
        </p:spPr>
        <p:txBody>
          <a:bodyPr wrap="square">
            <a:spAutoFit/>
          </a:bodyPr>
          <a:lstStyle/>
          <a:p>
            <a:r>
              <a:rPr lang="en-US" dirty="0">
                <a:solidFill>
                  <a:schemeClr val="bg1"/>
                </a:solidFill>
              </a:rPr>
              <a:t>https://www.startradiology.com/internships/general-surgery/abdomen/ct-abdomen-general/</a:t>
            </a:r>
          </a:p>
        </p:txBody>
      </p:sp>
    </p:spTree>
    <p:extLst>
      <p:ext uri="{BB962C8B-B14F-4D97-AF65-F5344CB8AC3E}">
        <p14:creationId xmlns:p14="http://schemas.microsoft.com/office/powerpoint/2010/main" val="18408808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8FBDF-AB0E-41F8-BEEE-38A35948FC80}"/>
              </a:ext>
            </a:extLst>
          </p:cNvPr>
          <p:cNvSpPr>
            <a:spLocks noGrp="1"/>
          </p:cNvSpPr>
          <p:nvPr>
            <p:ph type="title"/>
          </p:nvPr>
        </p:nvSpPr>
        <p:spPr>
          <a:xfrm>
            <a:off x="0" y="27100"/>
            <a:ext cx="10515600" cy="1325563"/>
          </a:xfrm>
        </p:spPr>
        <p:txBody>
          <a:bodyPr/>
          <a:lstStyle/>
          <a:p>
            <a:r>
              <a:rPr lang="en-US" dirty="0"/>
              <a:t>Normal Imaging-CT</a:t>
            </a:r>
          </a:p>
        </p:txBody>
      </p:sp>
      <p:pic>
        <p:nvPicPr>
          <p:cNvPr id="4098" name="Picture 2">
            <a:extLst>
              <a:ext uri="{FF2B5EF4-FFF2-40B4-BE49-F238E27FC236}">
                <a16:creationId xmlns:a16="http://schemas.microsoft.com/office/drawing/2014/main" id="{5F7DB939-D76A-4EE4-9BCA-B36D8375ECF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679" r="8083"/>
          <a:stretch/>
        </p:blipFill>
        <p:spPr bwMode="auto">
          <a:xfrm>
            <a:off x="4996273" y="96428"/>
            <a:ext cx="4934928" cy="600075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23BFD50-3DF4-4B3F-91BA-CC54FD74135A}"/>
              </a:ext>
            </a:extLst>
          </p:cNvPr>
          <p:cNvSpPr txBox="1"/>
          <p:nvPr/>
        </p:nvSpPr>
        <p:spPr>
          <a:xfrm>
            <a:off x="10223400" y="4562878"/>
            <a:ext cx="922514" cy="369332"/>
          </a:xfrm>
          <a:prstGeom prst="rect">
            <a:avLst/>
          </a:prstGeom>
          <a:noFill/>
        </p:spPr>
        <p:txBody>
          <a:bodyPr wrap="square" rtlCol="0">
            <a:spAutoFit/>
          </a:bodyPr>
          <a:lstStyle/>
          <a:p>
            <a:r>
              <a:rPr lang="en-US" dirty="0">
                <a:solidFill>
                  <a:srgbClr val="FFFF00"/>
                </a:solidFill>
              </a:rPr>
              <a:t>Bladder</a:t>
            </a:r>
          </a:p>
        </p:txBody>
      </p:sp>
      <p:sp>
        <p:nvSpPr>
          <p:cNvPr id="8" name="TextBox 7">
            <a:extLst>
              <a:ext uri="{FF2B5EF4-FFF2-40B4-BE49-F238E27FC236}">
                <a16:creationId xmlns:a16="http://schemas.microsoft.com/office/drawing/2014/main" id="{5E91F932-BBCE-4050-9103-1CDA03728D98}"/>
              </a:ext>
            </a:extLst>
          </p:cNvPr>
          <p:cNvSpPr txBox="1"/>
          <p:nvPr/>
        </p:nvSpPr>
        <p:spPr>
          <a:xfrm>
            <a:off x="10445858" y="3200072"/>
            <a:ext cx="1318246" cy="369332"/>
          </a:xfrm>
          <a:prstGeom prst="rect">
            <a:avLst/>
          </a:prstGeom>
          <a:noFill/>
        </p:spPr>
        <p:txBody>
          <a:bodyPr wrap="none" rtlCol="0">
            <a:spAutoFit/>
          </a:bodyPr>
          <a:lstStyle/>
          <a:p>
            <a:r>
              <a:rPr lang="en-US" dirty="0">
                <a:solidFill>
                  <a:srgbClr val="FFFF00"/>
                </a:solidFill>
              </a:rPr>
              <a:t>Small bowel</a:t>
            </a:r>
          </a:p>
        </p:txBody>
      </p:sp>
      <p:sp>
        <p:nvSpPr>
          <p:cNvPr id="9" name="TextBox 8">
            <a:extLst>
              <a:ext uri="{FF2B5EF4-FFF2-40B4-BE49-F238E27FC236}">
                <a16:creationId xmlns:a16="http://schemas.microsoft.com/office/drawing/2014/main" id="{FDA18A12-B415-4919-AECD-7C80D8977B73}"/>
              </a:ext>
            </a:extLst>
          </p:cNvPr>
          <p:cNvSpPr txBox="1"/>
          <p:nvPr/>
        </p:nvSpPr>
        <p:spPr>
          <a:xfrm>
            <a:off x="10059879" y="2351961"/>
            <a:ext cx="2172069" cy="369332"/>
          </a:xfrm>
          <a:prstGeom prst="rect">
            <a:avLst/>
          </a:prstGeom>
          <a:noFill/>
        </p:spPr>
        <p:txBody>
          <a:bodyPr wrap="none" rtlCol="0">
            <a:spAutoFit/>
          </a:bodyPr>
          <a:lstStyle/>
          <a:p>
            <a:r>
              <a:rPr lang="en-US" dirty="0">
                <a:solidFill>
                  <a:srgbClr val="FFFF00"/>
                </a:solidFill>
              </a:rPr>
              <a:t>Main pancreatic duct</a:t>
            </a:r>
          </a:p>
        </p:txBody>
      </p:sp>
      <p:sp>
        <p:nvSpPr>
          <p:cNvPr id="10" name="TextBox 9">
            <a:extLst>
              <a:ext uri="{FF2B5EF4-FFF2-40B4-BE49-F238E27FC236}">
                <a16:creationId xmlns:a16="http://schemas.microsoft.com/office/drawing/2014/main" id="{0D092E34-85C1-4053-AB41-82A9A4D6846A}"/>
              </a:ext>
            </a:extLst>
          </p:cNvPr>
          <p:cNvSpPr txBox="1"/>
          <p:nvPr/>
        </p:nvSpPr>
        <p:spPr>
          <a:xfrm>
            <a:off x="10197404" y="963916"/>
            <a:ext cx="1819922" cy="369332"/>
          </a:xfrm>
          <a:prstGeom prst="rect">
            <a:avLst/>
          </a:prstGeom>
          <a:noFill/>
        </p:spPr>
        <p:txBody>
          <a:bodyPr wrap="none" rtlCol="0">
            <a:spAutoFit/>
          </a:bodyPr>
          <a:lstStyle/>
          <a:p>
            <a:r>
              <a:rPr lang="en-US" dirty="0">
                <a:solidFill>
                  <a:srgbClr val="FFFF00"/>
                </a:solidFill>
              </a:rPr>
              <a:t>Head of pancreas</a:t>
            </a:r>
          </a:p>
        </p:txBody>
      </p:sp>
      <p:sp>
        <p:nvSpPr>
          <p:cNvPr id="11" name="TextBox 10">
            <a:extLst>
              <a:ext uri="{FF2B5EF4-FFF2-40B4-BE49-F238E27FC236}">
                <a16:creationId xmlns:a16="http://schemas.microsoft.com/office/drawing/2014/main" id="{158C16DC-F1C8-4870-83AB-F9A55E484563}"/>
              </a:ext>
            </a:extLst>
          </p:cNvPr>
          <p:cNvSpPr txBox="1"/>
          <p:nvPr/>
        </p:nvSpPr>
        <p:spPr>
          <a:xfrm>
            <a:off x="10469774" y="296734"/>
            <a:ext cx="1001556" cy="369332"/>
          </a:xfrm>
          <a:prstGeom prst="rect">
            <a:avLst/>
          </a:prstGeom>
          <a:noFill/>
        </p:spPr>
        <p:txBody>
          <a:bodyPr wrap="none" rtlCol="0">
            <a:spAutoFit/>
          </a:bodyPr>
          <a:lstStyle/>
          <a:p>
            <a:r>
              <a:rPr lang="en-US" dirty="0">
                <a:solidFill>
                  <a:srgbClr val="FFFF00"/>
                </a:solidFill>
              </a:rPr>
              <a:t>Stomach</a:t>
            </a:r>
          </a:p>
        </p:txBody>
      </p:sp>
      <p:sp>
        <p:nvSpPr>
          <p:cNvPr id="12" name="TextBox 11">
            <a:extLst>
              <a:ext uri="{FF2B5EF4-FFF2-40B4-BE49-F238E27FC236}">
                <a16:creationId xmlns:a16="http://schemas.microsoft.com/office/drawing/2014/main" id="{ADE0E4CE-BCE5-40D6-A7A8-F6A1FF1FA9EA}"/>
              </a:ext>
            </a:extLst>
          </p:cNvPr>
          <p:cNvSpPr txBox="1"/>
          <p:nvPr/>
        </p:nvSpPr>
        <p:spPr>
          <a:xfrm>
            <a:off x="3381275" y="1182036"/>
            <a:ext cx="632866" cy="369332"/>
          </a:xfrm>
          <a:prstGeom prst="rect">
            <a:avLst/>
          </a:prstGeom>
          <a:noFill/>
        </p:spPr>
        <p:txBody>
          <a:bodyPr wrap="none" rtlCol="0">
            <a:spAutoFit/>
          </a:bodyPr>
          <a:lstStyle/>
          <a:p>
            <a:r>
              <a:rPr lang="en-US" dirty="0">
                <a:solidFill>
                  <a:srgbClr val="FFFF00"/>
                </a:solidFill>
              </a:rPr>
              <a:t>Liver</a:t>
            </a:r>
          </a:p>
        </p:txBody>
      </p:sp>
      <p:sp>
        <p:nvSpPr>
          <p:cNvPr id="13" name="TextBox 12">
            <a:extLst>
              <a:ext uri="{FF2B5EF4-FFF2-40B4-BE49-F238E27FC236}">
                <a16:creationId xmlns:a16="http://schemas.microsoft.com/office/drawing/2014/main" id="{1CDE5E88-392E-4739-AD06-9D21B37034AD}"/>
              </a:ext>
            </a:extLst>
          </p:cNvPr>
          <p:cNvSpPr txBox="1"/>
          <p:nvPr/>
        </p:nvSpPr>
        <p:spPr>
          <a:xfrm>
            <a:off x="3080458" y="2142916"/>
            <a:ext cx="1271502" cy="369332"/>
          </a:xfrm>
          <a:prstGeom prst="rect">
            <a:avLst/>
          </a:prstGeom>
          <a:noFill/>
        </p:spPr>
        <p:txBody>
          <a:bodyPr wrap="none" rtlCol="0">
            <a:spAutoFit/>
          </a:bodyPr>
          <a:lstStyle/>
          <a:p>
            <a:r>
              <a:rPr lang="en-US" dirty="0">
                <a:solidFill>
                  <a:srgbClr val="FFFF00"/>
                </a:solidFill>
              </a:rPr>
              <a:t>Gallbladder</a:t>
            </a:r>
          </a:p>
        </p:txBody>
      </p:sp>
      <p:sp>
        <p:nvSpPr>
          <p:cNvPr id="14" name="TextBox 13">
            <a:extLst>
              <a:ext uri="{FF2B5EF4-FFF2-40B4-BE49-F238E27FC236}">
                <a16:creationId xmlns:a16="http://schemas.microsoft.com/office/drawing/2014/main" id="{ED8981E6-DF9C-4CB0-B3A4-64E46A650677}"/>
              </a:ext>
            </a:extLst>
          </p:cNvPr>
          <p:cNvSpPr txBox="1"/>
          <p:nvPr/>
        </p:nvSpPr>
        <p:spPr>
          <a:xfrm>
            <a:off x="2742487" y="3811037"/>
            <a:ext cx="1715213" cy="369332"/>
          </a:xfrm>
          <a:prstGeom prst="rect">
            <a:avLst/>
          </a:prstGeom>
          <a:noFill/>
        </p:spPr>
        <p:txBody>
          <a:bodyPr wrap="none" rtlCol="0">
            <a:spAutoFit/>
          </a:bodyPr>
          <a:lstStyle/>
          <a:p>
            <a:r>
              <a:rPr lang="en-US" dirty="0">
                <a:solidFill>
                  <a:srgbClr val="FFFF00"/>
                </a:solidFill>
              </a:rPr>
              <a:t>Ascending colon</a:t>
            </a:r>
          </a:p>
        </p:txBody>
      </p:sp>
      <p:cxnSp>
        <p:nvCxnSpPr>
          <p:cNvPr id="5" name="Straight Arrow Connector 4">
            <a:extLst>
              <a:ext uri="{FF2B5EF4-FFF2-40B4-BE49-F238E27FC236}">
                <a16:creationId xmlns:a16="http://schemas.microsoft.com/office/drawing/2014/main" id="{2CD250A0-89C0-4D6C-8C63-6567CB5864FB}"/>
              </a:ext>
            </a:extLst>
          </p:cNvPr>
          <p:cNvCxnSpPr>
            <a:cxnSpLocks/>
            <a:stCxn id="14" idx="3"/>
          </p:cNvCxnSpPr>
          <p:nvPr/>
        </p:nvCxnSpPr>
        <p:spPr>
          <a:xfrm flipV="1">
            <a:off x="4457700" y="3429001"/>
            <a:ext cx="2053890" cy="566702"/>
          </a:xfrm>
          <a:prstGeom prst="straightConnector1">
            <a:avLst/>
          </a:prstGeom>
          <a:ln w="285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251C7282-339A-43D0-AB2B-AA6DD5871811}"/>
              </a:ext>
            </a:extLst>
          </p:cNvPr>
          <p:cNvCxnSpPr>
            <a:cxnSpLocks/>
            <a:stCxn id="13" idx="3"/>
          </p:cNvCxnSpPr>
          <p:nvPr/>
        </p:nvCxnSpPr>
        <p:spPr>
          <a:xfrm flipV="1">
            <a:off x="4351960" y="1877534"/>
            <a:ext cx="1902632" cy="450048"/>
          </a:xfrm>
          <a:prstGeom prst="straightConnector1">
            <a:avLst/>
          </a:prstGeom>
          <a:ln w="285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FE80756F-5549-483A-A73C-B05D12FA1297}"/>
              </a:ext>
            </a:extLst>
          </p:cNvPr>
          <p:cNvCxnSpPr/>
          <p:nvPr/>
        </p:nvCxnSpPr>
        <p:spPr>
          <a:xfrm flipV="1">
            <a:off x="3985607" y="1010882"/>
            <a:ext cx="2416629" cy="434515"/>
          </a:xfrm>
          <a:prstGeom prst="straightConnector1">
            <a:avLst/>
          </a:prstGeom>
          <a:ln w="285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52F1A3D7-0D2C-4FF8-B557-B6977258CADA}"/>
              </a:ext>
            </a:extLst>
          </p:cNvPr>
          <p:cNvCxnSpPr/>
          <p:nvPr/>
        </p:nvCxnSpPr>
        <p:spPr>
          <a:xfrm flipH="1">
            <a:off x="8175058" y="680105"/>
            <a:ext cx="2378756" cy="548034"/>
          </a:xfrm>
          <a:prstGeom prst="straightConnector1">
            <a:avLst/>
          </a:prstGeom>
          <a:ln w="28575">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5D03E1D4-B4B2-47E6-9BB1-B88CFF6E95EA}"/>
              </a:ext>
            </a:extLst>
          </p:cNvPr>
          <p:cNvSpPr txBox="1"/>
          <p:nvPr/>
        </p:nvSpPr>
        <p:spPr>
          <a:xfrm>
            <a:off x="-31940" y="6540658"/>
            <a:ext cx="8913964" cy="369332"/>
          </a:xfrm>
          <a:prstGeom prst="rect">
            <a:avLst/>
          </a:prstGeom>
          <a:noFill/>
        </p:spPr>
        <p:txBody>
          <a:bodyPr wrap="square">
            <a:spAutoFit/>
          </a:bodyPr>
          <a:lstStyle/>
          <a:p>
            <a:r>
              <a:rPr lang="en-US" dirty="0">
                <a:solidFill>
                  <a:schemeClr val="bg1"/>
                </a:solidFill>
              </a:rPr>
              <a:t>https://radiopaedia.org/cases/ct-abdomenpelvis-coronal-labelling-questions?lang=us</a:t>
            </a:r>
          </a:p>
        </p:txBody>
      </p:sp>
      <p:cxnSp>
        <p:nvCxnSpPr>
          <p:cNvPr id="26" name="Straight Arrow Connector 25">
            <a:extLst>
              <a:ext uri="{FF2B5EF4-FFF2-40B4-BE49-F238E27FC236}">
                <a16:creationId xmlns:a16="http://schemas.microsoft.com/office/drawing/2014/main" id="{1EC7A62D-503A-468B-AD95-515C7971A5D0}"/>
              </a:ext>
            </a:extLst>
          </p:cNvPr>
          <p:cNvCxnSpPr>
            <a:cxnSpLocks/>
          </p:cNvCxnSpPr>
          <p:nvPr/>
        </p:nvCxnSpPr>
        <p:spPr>
          <a:xfrm flipH="1">
            <a:off x="7604302" y="1228139"/>
            <a:ext cx="2608331" cy="398541"/>
          </a:xfrm>
          <a:prstGeom prst="straightConnector1">
            <a:avLst/>
          </a:prstGeom>
          <a:ln w="285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6D6F2E8D-77AA-45FB-9258-D33B8DDBE043}"/>
              </a:ext>
            </a:extLst>
          </p:cNvPr>
          <p:cNvCxnSpPr>
            <a:cxnSpLocks/>
          </p:cNvCxnSpPr>
          <p:nvPr/>
        </p:nvCxnSpPr>
        <p:spPr>
          <a:xfrm flipH="1" flipV="1">
            <a:off x="7383290" y="1716398"/>
            <a:ext cx="2758897" cy="674866"/>
          </a:xfrm>
          <a:prstGeom prst="straightConnector1">
            <a:avLst/>
          </a:prstGeom>
          <a:ln w="285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AA2F00A8-C945-4FD7-B6B3-FB059C5749CD}"/>
              </a:ext>
            </a:extLst>
          </p:cNvPr>
          <p:cNvCxnSpPr>
            <a:cxnSpLocks/>
          </p:cNvCxnSpPr>
          <p:nvPr/>
        </p:nvCxnSpPr>
        <p:spPr>
          <a:xfrm flipH="1">
            <a:off x="8060270" y="3569404"/>
            <a:ext cx="2608331" cy="398541"/>
          </a:xfrm>
          <a:prstGeom prst="straightConnector1">
            <a:avLst/>
          </a:prstGeom>
          <a:ln w="285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7FEE28D7-B9BD-4767-BEB5-8A04CD19AB3C}"/>
              </a:ext>
            </a:extLst>
          </p:cNvPr>
          <p:cNvCxnSpPr>
            <a:cxnSpLocks/>
          </p:cNvCxnSpPr>
          <p:nvPr/>
        </p:nvCxnSpPr>
        <p:spPr>
          <a:xfrm flipH="1">
            <a:off x="7615069" y="4824394"/>
            <a:ext cx="2608331" cy="398541"/>
          </a:xfrm>
          <a:prstGeom prst="straightConnector1">
            <a:avLst/>
          </a:prstGeom>
          <a:ln w="28575">
            <a:solidFill>
              <a:srgbClr val="FFFF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79561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2D40D-E6DF-47EA-B113-4B9CE2606E09}"/>
              </a:ext>
            </a:extLst>
          </p:cNvPr>
          <p:cNvSpPr>
            <a:spLocks noGrp="1"/>
          </p:cNvSpPr>
          <p:nvPr>
            <p:ph type="title"/>
          </p:nvPr>
        </p:nvSpPr>
        <p:spPr/>
        <p:txBody>
          <a:bodyPr/>
          <a:lstStyle/>
          <a:p>
            <a:r>
              <a:rPr lang="en-US" dirty="0"/>
              <a:t>CT A/P </a:t>
            </a:r>
            <a:r>
              <a:rPr lang="en-US" dirty="0" err="1"/>
              <a:t>Noncontrast</a:t>
            </a:r>
            <a:r>
              <a:rPr lang="en-US" dirty="0"/>
              <a:t>- Transverse View</a:t>
            </a:r>
          </a:p>
        </p:txBody>
      </p:sp>
      <p:pic>
        <p:nvPicPr>
          <p:cNvPr id="11" name="Picture 10">
            <a:extLst>
              <a:ext uri="{FF2B5EF4-FFF2-40B4-BE49-F238E27FC236}">
                <a16:creationId xmlns:a16="http://schemas.microsoft.com/office/drawing/2014/main" id="{03290D87-B37B-445B-8B57-9B29239878DD}"/>
              </a:ext>
            </a:extLst>
          </p:cNvPr>
          <p:cNvPicPr>
            <a:picLocks/>
          </p:cNvPicPr>
          <p:nvPr/>
        </p:nvPicPr>
        <p:blipFill>
          <a:blip r:embed="rId2"/>
          <a:stretch>
            <a:fillRect/>
          </a:stretch>
        </p:blipFill>
        <p:spPr>
          <a:xfrm>
            <a:off x="3410273" y="1330639"/>
            <a:ext cx="5371454" cy="4196721"/>
          </a:xfrm>
          <a:prstGeom prst="rect">
            <a:avLst/>
          </a:prstGeom>
        </p:spPr>
      </p:pic>
      <p:sp>
        <p:nvSpPr>
          <p:cNvPr id="4" name="TextBox 3">
            <a:extLst>
              <a:ext uri="{FF2B5EF4-FFF2-40B4-BE49-F238E27FC236}">
                <a16:creationId xmlns:a16="http://schemas.microsoft.com/office/drawing/2014/main" id="{DE6A9C2C-D06D-449F-8EF3-26C875896458}"/>
              </a:ext>
            </a:extLst>
          </p:cNvPr>
          <p:cNvSpPr txBox="1"/>
          <p:nvPr/>
        </p:nvSpPr>
        <p:spPr>
          <a:xfrm>
            <a:off x="0" y="1380642"/>
            <a:ext cx="1183337" cy="369332"/>
          </a:xfrm>
          <a:prstGeom prst="rect">
            <a:avLst/>
          </a:prstGeom>
          <a:noFill/>
        </p:spPr>
        <p:txBody>
          <a:bodyPr wrap="none" rtlCol="0">
            <a:spAutoFit/>
          </a:bodyPr>
          <a:lstStyle/>
          <a:p>
            <a:r>
              <a:rPr lang="en-US" dirty="0"/>
              <a:t>2/01/2021</a:t>
            </a:r>
          </a:p>
        </p:txBody>
      </p:sp>
    </p:spTree>
    <p:extLst>
      <p:ext uri="{BB962C8B-B14F-4D97-AF65-F5344CB8AC3E}">
        <p14:creationId xmlns:p14="http://schemas.microsoft.com/office/powerpoint/2010/main" val="29486332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2D40D-E6DF-47EA-B113-4B9CE2606E09}"/>
              </a:ext>
            </a:extLst>
          </p:cNvPr>
          <p:cNvSpPr>
            <a:spLocks noGrp="1"/>
          </p:cNvSpPr>
          <p:nvPr>
            <p:ph type="title"/>
          </p:nvPr>
        </p:nvSpPr>
        <p:spPr/>
        <p:txBody>
          <a:bodyPr/>
          <a:lstStyle/>
          <a:p>
            <a:r>
              <a:rPr lang="en-US" dirty="0"/>
              <a:t>CT A/P </a:t>
            </a:r>
            <a:r>
              <a:rPr lang="en-US" dirty="0" err="1"/>
              <a:t>Noncontrast</a:t>
            </a:r>
            <a:r>
              <a:rPr lang="en-US" dirty="0"/>
              <a:t>- Transverse View</a:t>
            </a:r>
          </a:p>
        </p:txBody>
      </p:sp>
      <p:pic>
        <p:nvPicPr>
          <p:cNvPr id="11" name="Picture 10">
            <a:extLst>
              <a:ext uri="{FF2B5EF4-FFF2-40B4-BE49-F238E27FC236}">
                <a16:creationId xmlns:a16="http://schemas.microsoft.com/office/drawing/2014/main" id="{03290D87-B37B-445B-8B57-9B29239878DD}"/>
              </a:ext>
            </a:extLst>
          </p:cNvPr>
          <p:cNvPicPr>
            <a:picLocks/>
          </p:cNvPicPr>
          <p:nvPr/>
        </p:nvPicPr>
        <p:blipFill>
          <a:blip r:embed="rId2"/>
          <a:stretch>
            <a:fillRect/>
          </a:stretch>
        </p:blipFill>
        <p:spPr>
          <a:xfrm>
            <a:off x="3410273" y="1330639"/>
            <a:ext cx="5371454" cy="4196721"/>
          </a:xfrm>
          <a:prstGeom prst="rect">
            <a:avLst/>
          </a:prstGeom>
        </p:spPr>
      </p:pic>
      <p:cxnSp>
        <p:nvCxnSpPr>
          <p:cNvPr id="41" name="Straight Connector 40">
            <a:extLst>
              <a:ext uri="{FF2B5EF4-FFF2-40B4-BE49-F238E27FC236}">
                <a16:creationId xmlns:a16="http://schemas.microsoft.com/office/drawing/2014/main" id="{339CB331-68D4-4664-A11E-90BA44903CC6}"/>
              </a:ext>
            </a:extLst>
          </p:cNvPr>
          <p:cNvCxnSpPr/>
          <p:nvPr/>
        </p:nvCxnSpPr>
        <p:spPr>
          <a:xfrm flipV="1">
            <a:off x="7719461" y="2666198"/>
            <a:ext cx="1684421" cy="163629"/>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2975B80D-8D4A-47D0-9D69-B800D43560F8}"/>
              </a:ext>
            </a:extLst>
          </p:cNvPr>
          <p:cNvCxnSpPr>
            <a:cxnSpLocks/>
          </p:cNvCxnSpPr>
          <p:nvPr/>
        </p:nvCxnSpPr>
        <p:spPr>
          <a:xfrm flipV="1">
            <a:off x="2926080" y="4137260"/>
            <a:ext cx="1700463" cy="434740"/>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A3A6910F-312D-470F-B365-80E752EA1F00}"/>
              </a:ext>
            </a:extLst>
          </p:cNvPr>
          <p:cNvCxnSpPr>
            <a:cxnSpLocks/>
          </p:cNvCxnSpPr>
          <p:nvPr/>
        </p:nvCxnSpPr>
        <p:spPr>
          <a:xfrm flipV="1">
            <a:off x="2858703" y="2748013"/>
            <a:ext cx="2235991" cy="81814"/>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2D16F56C-6D30-40EB-8533-CEB2DE6512EF}"/>
              </a:ext>
            </a:extLst>
          </p:cNvPr>
          <p:cNvCxnSpPr>
            <a:cxnSpLocks/>
          </p:cNvCxnSpPr>
          <p:nvPr/>
        </p:nvCxnSpPr>
        <p:spPr>
          <a:xfrm>
            <a:off x="7671614" y="4354631"/>
            <a:ext cx="1732268" cy="573504"/>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AEEC6102-963A-4976-BC5D-F7DCFBEB5B53}"/>
              </a:ext>
            </a:extLst>
          </p:cNvPr>
          <p:cNvCxnSpPr>
            <a:cxnSpLocks/>
          </p:cNvCxnSpPr>
          <p:nvPr/>
        </p:nvCxnSpPr>
        <p:spPr>
          <a:xfrm flipV="1">
            <a:off x="6475936" y="1870108"/>
            <a:ext cx="3255205" cy="877904"/>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18D0F9B5-D32F-4F93-BFAE-59208CC10B7B}"/>
              </a:ext>
            </a:extLst>
          </p:cNvPr>
          <p:cNvSpPr txBox="1"/>
          <p:nvPr/>
        </p:nvSpPr>
        <p:spPr>
          <a:xfrm>
            <a:off x="9791817" y="1668571"/>
            <a:ext cx="2221634" cy="369332"/>
          </a:xfrm>
          <a:prstGeom prst="rect">
            <a:avLst/>
          </a:prstGeom>
          <a:noFill/>
        </p:spPr>
        <p:txBody>
          <a:bodyPr wrap="none" rtlCol="0">
            <a:spAutoFit/>
          </a:bodyPr>
          <a:lstStyle/>
          <a:p>
            <a:r>
              <a:rPr lang="en-US" dirty="0">
                <a:solidFill>
                  <a:srgbClr val="FFFF00"/>
                </a:solidFill>
              </a:rPr>
              <a:t>Intra-abdominal mass</a:t>
            </a:r>
          </a:p>
        </p:txBody>
      </p:sp>
      <p:sp>
        <p:nvSpPr>
          <p:cNvPr id="10" name="TextBox 9">
            <a:extLst>
              <a:ext uri="{FF2B5EF4-FFF2-40B4-BE49-F238E27FC236}">
                <a16:creationId xmlns:a16="http://schemas.microsoft.com/office/drawing/2014/main" id="{F585300F-393B-4F59-AFC3-CD45F4947EB1}"/>
              </a:ext>
            </a:extLst>
          </p:cNvPr>
          <p:cNvSpPr txBox="1"/>
          <p:nvPr/>
        </p:nvSpPr>
        <p:spPr>
          <a:xfrm>
            <a:off x="9491676" y="2460495"/>
            <a:ext cx="1001556" cy="369332"/>
          </a:xfrm>
          <a:prstGeom prst="rect">
            <a:avLst/>
          </a:prstGeom>
          <a:noFill/>
        </p:spPr>
        <p:txBody>
          <a:bodyPr wrap="none" rtlCol="0">
            <a:spAutoFit/>
          </a:bodyPr>
          <a:lstStyle/>
          <a:p>
            <a:r>
              <a:rPr lang="en-US" dirty="0">
                <a:solidFill>
                  <a:srgbClr val="FFFF00"/>
                </a:solidFill>
              </a:rPr>
              <a:t>Stomach</a:t>
            </a:r>
          </a:p>
        </p:txBody>
      </p:sp>
      <p:sp>
        <p:nvSpPr>
          <p:cNvPr id="12" name="TextBox 11">
            <a:extLst>
              <a:ext uri="{FF2B5EF4-FFF2-40B4-BE49-F238E27FC236}">
                <a16:creationId xmlns:a16="http://schemas.microsoft.com/office/drawing/2014/main" id="{C13B0D77-379D-4E02-9113-A3C2CF3C2C6D}"/>
              </a:ext>
            </a:extLst>
          </p:cNvPr>
          <p:cNvSpPr txBox="1"/>
          <p:nvPr/>
        </p:nvSpPr>
        <p:spPr>
          <a:xfrm>
            <a:off x="9458878" y="4743469"/>
            <a:ext cx="817853" cy="369332"/>
          </a:xfrm>
          <a:prstGeom prst="rect">
            <a:avLst/>
          </a:prstGeom>
          <a:noFill/>
        </p:spPr>
        <p:txBody>
          <a:bodyPr wrap="none" rtlCol="0">
            <a:spAutoFit/>
          </a:bodyPr>
          <a:lstStyle/>
          <a:p>
            <a:r>
              <a:rPr lang="en-US" dirty="0">
                <a:solidFill>
                  <a:srgbClr val="FFFF00"/>
                </a:solidFill>
              </a:rPr>
              <a:t>Spleen</a:t>
            </a:r>
          </a:p>
        </p:txBody>
      </p:sp>
      <p:sp>
        <p:nvSpPr>
          <p:cNvPr id="13" name="TextBox 12">
            <a:extLst>
              <a:ext uri="{FF2B5EF4-FFF2-40B4-BE49-F238E27FC236}">
                <a16:creationId xmlns:a16="http://schemas.microsoft.com/office/drawing/2014/main" id="{A79696CB-AD09-4C46-A091-A65C5564CD85}"/>
              </a:ext>
            </a:extLst>
          </p:cNvPr>
          <p:cNvSpPr txBox="1"/>
          <p:nvPr/>
        </p:nvSpPr>
        <p:spPr>
          <a:xfrm>
            <a:off x="1592518" y="2605657"/>
            <a:ext cx="1271502" cy="369332"/>
          </a:xfrm>
          <a:prstGeom prst="rect">
            <a:avLst/>
          </a:prstGeom>
          <a:noFill/>
        </p:spPr>
        <p:txBody>
          <a:bodyPr wrap="none" rtlCol="0">
            <a:spAutoFit/>
          </a:bodyPr>
          <a:lstStyle/>
          <a:p>
            <a:r>
              <a:rPr lang="en-US" dirty="0">
                <a:solidFill>
                  <a:srgbClr val="FFFF00"/>
                </a:solidFill>
              </a:rPr>
              <a:t>Gallbladder</a:t>
            </a:r>
          </a:p>
        </p:txBody>
      </p:sp>
      <p:sp>
        <p:nvSpPr>
          <p:cNvPr id="14" name="TextBox 13">
            <a:extLst>
              <a:ext uri="{FF2B5EF4-FFF2-40B4-BE49-F238E27FC236}">
                <a16:creationId xmlns:a16="http://schemas.microsoft.com/office/drawing/2014/main" id="{2483005E-5B5E-4F9D-A4B7-7472759BCC5B}"/>
              </a:ext>
            </a:extLst>
          </p:cNvPr>
          <p:cNvSpPr txBox="1"/>
          <p:nvPr/>
        </p:nvSpPr>
        <p:spPr>
          <a:xfrm>
            <a:off x="2128642" y="4387334"/>
            <a:ext cx="632866" cy="369332"/>
          </a:xfrm>
          <a:prstGeom prst="rect">
            <a:avLst/>
          </a:prstGeom>
          <a:noFill/>
        </p:spPr>
        <p:txBody>
          <a:bodyPr wrap="none" rtlCol="0">
            <a:spAutoFit/>
          </a:bodyPr>
          <a:lstStyle/>
          <a:p>
            <a:r>
              <a:rPr lang="en-US" dirty="0">
                <a:solidFill>
                  <a:srgbClr val="FFFF00"/>
                </a:solidFill>
              </a:rPr>
              <a:t>Liver</a:t>
            </a:r>
          </a:p>
        </p:txBody>
      </p:sp>
      <p:sp>
        <p:nvSpPr>
          <p:cNvPr id="15" name="TextBox 14">
            <a:extLst>
              <a:ext uri="{FF2B5EF4-FFF2-40B4-BE49-F238E27FC236}">
                <a16:creationId xmlns:a16="http://schemas.microsoft.com/office/drawing/2014/main" id="{3B63CDB2-D6C4-414C-BEA4-B43199BEA5C2}"/>
              </a:ext>
            </a:extLst>
          </p:cNvPr>
          <p:cNvSpPr txBox="1"/>
          <p:nvPr/>
        </p:nvSpPr>
        <p:spPr>
          <a:xfrm>
            <a:off x="0" y="1380642"/>
            <a:ext cx="1183337" cy="369332"/>
          </a:xfrm>
          <a:prstGeom prst="rect">
            <a:avLst/>
          </a:prstGeom>
          <a:noFill/>
        </p:spPr>
        <p:txBody>
          <a:bodyPr wrap="none" rtlCol="0">
            <a:spAutoFit/>
          </a:bodyPr>
          <a:lstStyle/>
          <a:p>
            <a:r>
              <a:rPr lang="en-US" dirty="0"/>
              <a:t>2/01/2021</a:t>
            </a:r>
          </a:p>
        </p:txBody>
      </p:sp>
    </p:spTree>
    <p:extLst>
      <p:ext uri="{BB962C8B-B14F-4D97-AF65-F5344CB8AC3E}">
        <p14:creationId xmlns:p14="http://schemas.microsoft.com/office/powerpoint/2010/main" val="7867779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2D40D-E6DF-47EA-B113-4B9CE2606E09}"/>
              </a:ext>
            </a:extLst>
          </p:cNvPr>
          <p:cNvSpPr>
            <a:spLocks noGrp="1"/>
          </p:cNvSpPr>
          <p:nvPr>
            <p:ph type="title"/>
          </p:nvPr>
        </p:nvSpPr>
        <p:spPr/>
        <p:txBody>
          <a:bodyPr/>
          <a:lstStyle/>
          <a:p>
            <a:r>
              <a:rPr lang="en-US" dirty="0"/>
              <a:t>CT A/P </a:t>
            </a:r>
            <a:r>
              <a:rPr lang="en-US" dirty="0" err="1"/>
              <a:t>Noncontrast</a:t>
            </a:r>
            <a:r>
              <a:rPr lang="en-US" dirty="0"/>
              <a:t>- Transverse View</a:t>
            </a:r>
          </a:p>
        </p:txBody>
      </p:sp>
      <p:pic>
        <p:nvPicPr>
          <p:cNvPr id="9" name="Picture 8">
            <a:extLst>
              <a:ext uri="{FF2B5EF4-FFF2-40B4-BE49-F238E27FC236}">
                <a16:creationId xmlns:a16="http://schemas.microsoft.com/office/drawing/2014/main" id="{8D33B290-86D0-4A4B-84F8-A061F397BF4B}"/>
              </a:ext>
            </a:extLst>
          </p:cNvPr>
          <p:cNvPicPr>
            <a:picLocks noChangeAspect="1"/>
          </p:cNvPicPr>
          <p:nvPr/>
        </p:nvPicPr>
        <p:blipFill>
          <a:blip r:embed="rId2"/>
          <a:stretch>
            <a:fillRect/>
          </a:stretch>
        </p:blipFill>
        <p:spPr>
          <a:xfrm>
            <a:off x="3353920" y="1277144"/>
            <a:ext cx="5484159" cy="4303712"/>
          </a:xfrm>
          <a:prstGeom prst="rect">
            <a:avLst/>
          </a:prstGeom>
        </p:spPr>
      </p:pic>
      <p:sp>
        <p:nvSpPr>
          <p:cNvPr id="4" name="TextBox 3">
            <a:extLst>
              <a:ext uri="{FF2B5EF4-FFF2-40B4-BE49-F238E27FC236}">
                <a16:creationId xmlns:a16="http://schemas.microsoft.com/office/drawing/2014/main" id="{E3F129B2-CE79-4786-A7E0-3BCC0A4FF819}"/>
              </a:ext>
            </a:extLst>
          </p:cNvPr>
          <p:cNvSpPr txBox="1"/>
          <p:nvPr/>
        </p:nvSpPr>
        <p:spPr>
          <a:xfrm>
            <a:off x="0" y="1380642"/>
            <a:ext cx="1183337" cy="369332"/>
          </a:xfrm>
          <a:prstGeom prst="rect">
            <a:avLst/>
          </a:prstGeom>
          <a:noFill/>
        </p:spPr>
        <p:txBody>
          <a:bodyPr wrap="none" rtlCol="0">
            <a:spAutoFit/>
          </a:bodyPr>
          <a:lstStyle/>
          <a:p>
            <a:r>
              <a:rPr lang="en-US" dirty="0"/>
              <a:t>2/01/2021</a:t>
            </a:r>
          </a:p>
        </p:txBody>
      </p:sp>
    </p:spTree>
    <p:extLst>
      <p:ext uri="{BB962C8B-B14F-4D97-AF65-F5344CB8AC3E}">
        <p14:creationId xmlns:p14="http://schemas.microsoft.com/office/powerpoint/2010/main" val="16979781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2D40D-E6DF-47EA-B113-4B9CE2606E09}"/>
              </a:ext>
            </a:extLst>
          </p:cNvPr>
          <p:cNvSpPr>
            <a:spLocks noGrp="1"/>
          </p:cNvSpPr>
          <p:nvPr>
            <p:ph type="title"/>
          </p:nvPr>
        </p:nvSpPr>
        <p:spPr/>
        <p:txBody>
          <a:bodyPr/>
          <a:lstStyle/>
          <a:p>
            <a:r>
              <a:rPr lang="en-US" dirty="0"/>
              <a:t>CT A/P </a:t>
            </a:r>
            <a:r>
              <a:rPr lang="en-US" dirty="0" err="1"/>
              <a:t>Noncontrast</a:t>
            </a:r>
            <a:r>
              <a:rPr lang="en-US" dirty="0"/>
              <a:t>- Transverse View</a:t>
            </a:r>
          </a:p>
        </p:txBody>
      </p:sp>
      <p:pic>
        <p:nvPicPr>
          <p:cNvPr id="7" name="Picture 6">
            <a:extLst>
              <a:ext uri="{FF2B5EF4-FFF2-40B4-BE49-F238E27FC236}">
                <a16:creationId xmlns:a16="http://schemas.microsoft.com/office/drawing/2014/main" id="{8A962E4D-DBD2-4910-86F6-0D54FF93F4AE}"/>
              </a:ext>
            </a:extLst>
          </p:cNvPr>
          <p:cNvPicPr>
            <a:picLocks noChangeAspect="1"/>
          </p:cNvPicPr>
          <p:nvPr/>
        </p:nvPicPr>
        <p:blipFill>
          <a:blip r:embed="rId2"/>
          <a:stretch>
            <a:fillRect/>
          </a:stretch>
        </p:blipFill>
        <p:spPr>
          <a:xfrm>
            <a:off x="3403606" y="1288732"/>
            <a:ext cx="5384788" cy="4280535"/>
          </a:xfrm>
          <a:prstGeom prst="rect">
            <a:avLst/>
          </a:prstGeom>
        </p:spPr>
      </p:pic>
      <p:sp>
        <p:nvSpPr>
          <p:cNvPr id="4" name="TextBox 3">
            <a:extLst>
              <a:ext uri="{FF2B5EF4-FFF2-40B4-BE49-F238E27FC236}">
                <a16:creationId xmlns:a16="http://schemas.microsoft.com/office/drawing/2014/main" id="{489E113E-3225-4428-AC96-82132198EDA9}"/>
              </a:ext>
            </a:extLst>
          </p:cNvPr>
          <p:cNvSpPr txBox="1"/>
          <p:nvPr/>
        </p:nvSpPr>
        <p:spPr>
          <a:xfrm>
            <a:off x="0" y="1380642"/>
            <a:ext cx="1183337" cy="369332"/>
          </a:xfrm>
          <a:prstGeom prst="rect">
            <a:avLst/>
          </a:prstGeom>
          <a:noFill/>
        </p:spPr>
        <p:txBody>
          <a:bodyPr wrap="none" rtlCol="0">
            <a:spAutoFit/>
          </a:bodyPr>
          <a:lstStyle/>
          <a:p>
            <a:r>
              <a:rPr lang="en-US" dirty="0"/>
              <a:t>2/01/2021</a:t>
            </a:r>
          </a:p>
        </p:txBody>
      </p:sp>
    </p:spTree>
    <p:extLst>
      <p:ext uri="{BB962C8B-B14F-4D97-AF65-F5344CB8AC3E}">
        <p14:creationId xmlns:p14="http://schemas.microsoft.com/office/powerpoint/2010/main" val="29635210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2D40D-E6DF-47EA-B113-4B9CE2606E09}"/>
              </a:ext>
            </a:extLst>
          </p:cNvPr>
          <p:cNvSpPr>
            <a:spLocks noGrp="1"/>
          </p:cNvSpPr>
          <p:nvPr>
            <p:ph type="title"/>
          </p:nvPr>
        </p:nvSpPr>
        <p:spPr/>
        <p:txBody>
          <a:bodyPr/>
          <a:lstStyle/>
          <a:p>
            <a:r>
              <a:rPr lang="en-US" dirty="0"/>
              <a:t>CT A/P </a:t>
            </a:r>
            <a:r>
              <a:rPr lang="en-US" dirty="0" err="1"/>
              <a:t>Noncontrast</a:t>
            </a:r>
            <a:r>
              <a:rPr lang="en-US" dirty="0"/>
              <a:t>- Transverse View</a:t>
            </a:r>
          </a:p>
        </p:txBody>
      </p:sp>
      <p:pic>
        <p:nvPicPr>
          <p:cNvPr id="5" name="Picture 4">
            <a:extLst>
              <a:ext uri="{FF2B5EF4-FFF2-40B4-BE49-F238E27FC236}">
                <a16:creationId xmlns:a16="http://schemas.microsoft.com/office/drawing/2014/main" id="{F9195C8B-53F2-4C2C-8D79-32995A12F24C}"/>
              </a:ext>
            </a:extLst>
          </p:cNvPr>
          <p:cNvPicPr>
            <a:picLocks noChangeAspect="1"/>
          </p:cNvPicPr>
          <p:nvPr/>
        </p:nvPicPr>
        <p:blipFill>
          <a:blip r:embed="rId2"/>
          <a:stretch>
            <a:fillRect/>
          </a:stretch>
        </p:blipFill>
        <p:spPr>
          <a:xfrm>
            <a:off x="3074514" y="1259728"/>
            <a:ext cx="6042971" cy="4338544"/>
          </a:xfrm>
          <a:prstGeom prst="rect">
            <a:avLst/>
          </a:prstGeom>
        </p:spPr>
      </p:pic>
      <p:cxnSp>
        <p:nvCxnSpPr>
          <p:cNvPr id="14" name="Straight Connector 13">
            <a:extLst>
              <a:ext uri="{FF2B5EF4-FFF2-40B4-BE49-F238E27FC236}">
                <a16:creationId xmlns:a16="http://schemas.microsoft.com/office/drawing/2014/main" id="{47F5EFD5-5594-4561-8679-3857BA55CA48}"/>
              </a:ext>
            </a:extLst>
          </p:cNvPr>
          <p:cNvCxnSpPr>
            <a:cxnSpLocks/>
          </p:cNvCxnSpPr>
          <p:nvPr/>
        </p:nvCxnSpPr>
        <p:spPr>
          <a:xfrm flipV="1">
            <a:off x="6986834" y="1499042"/>
            <a:ext cx="2387064" cy="955400"/>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67CA2CB2-9D7C-4F8B-96CE-00CC990C23DE}"/>
              </a:ext>
            </a:extLst>
          </p:cNvPr>
          <p:cNvSpPr txBox="1"/>
          <p:nvPr/>
        </p:nvSpPr>
        <p:spPr>
          <a:xfrm>
            <a:off x="9424557" y="1314376"/>
            <a:ext cx="1672830" cy="369332"/>
          </a:xfrm>
          <a:prstGeom prst="rect">
            <a:avLst/>
          </a:prstGeom>
          <a:noFill/>
        </p:spPr>
        <p:txBody>
          <a:bodyPr wrap="none" rtlCol="0">
            <a:spAutoFit/>
          </a:bodyPr>
          <a:lstStyle/>
          <a:p>
            <a:r>
              <a:rPr lang="en-US" dirty="0">
                <a:solidFill>
                  <a:srgbClr val="FFFF00"/>
                </a:solidFill>
              </a:rPr>
              <a:t>Macroscopic fat</a:t>
            </a:r>
          </a:p>
        </p:txBody>
      </p:sp>
      <p:cxnSp>
        <p:nvCxnSpPr>
          <p:cNvPr id="18" name="Straight Connector 17">
            <a:extLst>
              <a:ext uri="{FF2B5EF4-FFF2-40B4-BE49-F238E27FC236}">
                <a16:creationId xmlns:a16="http://schemas.microsoft.com/office/drawing/2014/main" id="{F4DB2440-1A1F-41B5-8D15-658EF69B6DD9}"/>
              </a:ext>
            </a:extLst>
          </p:cNvPr>
          <p:cNvCxnSpPr>
            <a:cxnSpLocks/>
          </p:cNvCxnSpPr>
          <p:nvPr/>
        </p:nvCxnSpPr>
        <p:spPr>
          <a:xfrm flipV="1">
            <a:off x="6679762" y="2269776"/>
            <a:ext cx="2387064" cy="955400"/>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C72DF97C-E771-4CB5-B731-2076D456EE34}"/>
              </a:ext>
            </a:extLst>
          </p:cNvPr>
          <p:cNvSpPr txBox="1"/>
          <p:nvPr/>
        </p:nvSpPr>
        <p:spPr>
          <a:xfrm>
            <a:off x="9066826" y="2104360"/>
            <a:ext cx="1973938" cy="369332"/>
          </a:xfrm>
          <a:prstGeom prst="rect">
            <a:avLst/>
          </a:prstGeom>
          <a:noFill/>
        </p:spPr>
        <p:txBody>
          <a:bodyPr wrap="none" rtlCol="0">
            <a:spAutoFit/>
          </a:bodyPr>
          <a:lstStyle/>
          <a:p>
            <a:r>
              <a:rPr lang="en-US" dirty="0">
                <a:solidFill>
                  <a:srgbClr val="FFFF00"/>
                </a:solidFill>
              </a:rPr>
              <a:t>Mixed fluid density</a:t>
            </a:r>
          </a:p>
        </p:txBody>
      </p:sp>
      <p:cxnSp>
        <p:nvCxnSpPr>
          <p:cNvPr id="22" name="Straight Connector 21">
            <a:extLst>
              <a:ext uri="{FF2B5EF4-FFF2-40B4-BE49-F238E27FC236}">
                <a16:creationId xmlns:a16="http://schemas.microsoft.com/office/drawing/2014/main" id="{67B169B3-6FEE-4C47-8A7B-35497C3D877F}"/>
              </a:ext>
            </a:extLst>
          </p:cNvPr>
          <p:cNvCxnSpPr>
            <a:cxnSpLocks/>
          </p:cNvCxnSpPr>
          <p:nvPr/>
        </p:nvCxnSpPr>
        <p:spPr>
          <a:xfrm flipV="1">
            <a:off x="6986834" y="1801701"/>
            <a:ext cx="2387064" cy="955400"/>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3C47C6EE-70DA-4A9F-8A43-85DE26C6415E}"/>
              </a:ext>
            </a:extLst>
          </p:cNvPr>
          <p:cNvSpPr txBox="1"/>
          <p:nvPr/>
        </p:nvSpPr>
        <p:spPr>
          <a:xfrm>
            <a:off x="9304616" y="1733079"/>
            <a:ext cx="2879186" cy="338554"/>
          </a:xfrm>
          <a:prstGeom prst="rect">
            <a:avLst/>
          </a:prstGeom>
          <a:noFill/>
        </p:spPr>
        <p:txBody>
          <a:bodyPr wrap="none" rtlCol="0">
            <a:spAutoFit/>
          </a:bodyPr>
          <a:lstStyle/>
          <a:p>
            <a:r>
              <a:rPr lang="en-US" sz="1600" dirty="0">
                <a:solidFill>
                  <a:srgbClr val="FFFF00"/>
                </a:solidFill>
              </a:rPr>
              <a:t>Mixed fat and soft tissue density</a:t>
            </a:r>
          </a:p>
        </p:txBody>
      </p:sp>
      <p:sp>
        <p:nvSpPr>
          <p:cNvPr id="10" name="TextBox 9">
            <a:extLst>
              <a:ext uri="{FF2B5EF4-FFF2-40B4-BE49-F238E27FC236}">
                <a16:creationId xmlns:a16="http://schemas.microsoft.com/office/drawing/2014/main" id="{F62E339E-93C5-458A-B310-D03ACB6748D2}"/>
              </a:ext>
            </a:extLst>
          </p:cNvPr>
          <p:cNvSpPr txBox="1"/>
          <p:nvPr/>
        </p:nvSpPr>
        <p:spPr>
          <a:xfrm>
            <a:off x="0" y="1380642"/>
            <a:ext cx="1183337" cy="369332"/>
          </a:xfrm>
          <a:prstGeom prst="rect">
            <a:avLst/>
          </a:prstGeom>
          <a:noFill/>
        </p:spPr>
        <p:txBody>
          <a:bodyPr wrap="none" rtlCol="0">
            <a:spAutoFit/>
          </a:bodyPr>
          <a:lstStyle/>
          <a:p>
            <a:r>
              <a:rPr lang="en-US" dirty="0"/>
              <a:t>2/01/2021</a:t>
            </a:r>
          </a:p>
        </p:txBody>
      </p:sp>
    </p:spTree>
    <p:extLst>
      <p:ext uri="{BB962C8B-B14F-4D97-AF65-F5344CB8AC3E}">
        <p14:creationId xmlns:p14="http://schemas.microsoft.com/office/powerpoint/2010/main" val="12003311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52E5C945-1049-4A98-8AD0-158C7EB86215}"/>
              </a:ext>
            </a:extLst>
          </p:cNvPr>
          <p:cNvPicPr>
            <a:picLocks noChangeAspect="1"/>
          </p:cNvPicPr>
          <p:nvPr/>
        </p:nvPicPr>
        <p:blipFill>
          <a:blip r:embed="rId2"/>
          <a:stretch>
            <a:fillRect/>
          </a:stretch>
        </p:blipFill>
        <p:spPr>
          <a:xfrm>
            <a:off x="3293478" y="1202338"/>
            <a:ext cx="5605044" cy="4453323"/>
          </a:xfrm>
          <a:prstGeom prst="rect">
            <a:avLst/>
          </a:prstGeom>
        </p:spPr>
      </p:pic>
      <p:sp>
        <p:nvSpPr>
          <p:cNvPr id="2" name="Title 1">
            <a:extLst>
              <a:ext uri="{FF2B5EF4-FFF2-40B4-BE49-F238E27FC236}">
                <a16:creationId xmlns:a16="http://schemas.microsoft.com/office/drawing/2014/main" id="{6AC2D40D-E6DF-47EA-B113-4B9CE2606E09}"/>
              </a:ext>
            </a:extLst>
          </p:cNvPr>
          <p:cNvSpPr>
            <a:spLocks noGrp="1"/>
          </p:cNvSpPr>
          <p:nvPr>
            <p:ph type="title"/>
          </p:nvPr>
        </p:nvSpPr>
        <p:spPr>
          <a:xfrm>
            <a:off x="645160" y="273685"/>
            <a:ext cx="10515600" cy="1325563"/>
          </a:xfrm>
        </p:spPr>
        <p:txBody>
          <a:bodyPr/>
          <a:lstStyle/>
          <a:p>
            <a:r>
              <a:rPr lang="en-US" dirty="0"/>
              <a:t>CT A/P </a:t>
            </a:r>
            <a:r>
              <a:rPr lang="en-US" dirty="0" err="1"/>
              <a:t>Noncontrast</a:t>
            </a:r>
            <a:r>
              <a:rPr lang="en-US" dirty="0"/>
              <a:t>- Transverse View</a:t>
            </a:r>
          </a:p>
        </p:txBody>
      </p:sp>
      <p:cxnSp>
        <p:nvCxnSpPr>
          <p:cNvPr id="14" name="Straight Connector 13">
            <a:extLst>
              <a:ext uri="{FF2B5EF4-FFF2-40B4-BE49-F238E27FC236}">
                <a16:creationId xmlns:a16="http://schemas.microsoft.com/office/drawing/2014/main" id="{0C7EF0C9-7E60-4B6B-BAED-C2EA948E2FBA}"/>
              </a:ext>
            </a:extLst>
          </p:cNvPr>
          <p:cNvCxnSpPr/>
          <p:nvPr/>
        </p:nvCxnSpPr>
        <p:spPr>
          <a:xfrm>
            <a:off x="7421078" y="4360244"/>
            <a:ext cx="2800951" cy="529389"/>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96934D1B-CE00-415D-887E-5FE5C7B25362}"/>
              </a:ext>
            </a:extLst>
          </p:cNvPr>
          <p:cNvCxnSpPr/>
          <p:nvPr/>
        </p:nvCxnSpPr>
        <p:spPr>
          <a:xfrm>
            <a:off x="1607419" y="3472312"/>
            <a:ext cx="2800951" cy="529389"/>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046FE642-6D57-4BA0-8083-72E56AC859F1}"/>
              </a:ext>
            </a:extLst>
          </p:cNvPr>
          <p:cNvCxnSpPr>
            <a:cxnSpLocks/>
          </p:cNvCxnSpPr>
          <p:nvPr/>
        </p:nvCxnSpPr>
        <p:spPr>
          <a:xfrm flipV="1">
            <a:off x="7834965" y="2020056"/>
            <a:ext cx="2387064" cy="955400"/>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838CD2A3-C556-47BB-B63D-A63305A9CF1D}"/>
              </a:ext>
            </a:extLst>
          </p:cNvPr>
          <p:cNvSpPr txBox="1"/>
          <p:nvPr/>
        </p:nvSpPr>
        <p:spPr>
          <a:xfrm>
            <a:off x="10272688" y="4704967"/>
            <a:ext cx="1231106" cy="369332"/>
          </a:xfrm>
          <a:prstGeom prst="rect">
            <a:avLst/>
          </a:prstGeom>
          <a:noFill/>
        </p:spPr>
        <p:txBody>
          <a:bodyPr wrap="none" rtlCol="0">
            <a:spAutoFit/>
          </a:bodyPr>
          <a:lstStyle/>
          <a:p>
            <a:r>
              <a:rPr lang="en-US" dirty="0">
                <a:solidFill>
                  <a:srgbClr val="FFFF00"/>
                </a:solidFill>
              </a:rPr>
              <a:t>Left Kidney</a:t>
            </a:r>
          </a:p>
        </p:txBody>
      </p:sp>
      <p:sp>
        <p:nvSpPr>
          <p:cNvPr id="6" name="TextBox 5">
            <a:extLst>
              <a:ext uri="{FF2B5EF4-FFF2-40B4-BE49-F238E27FC236}">
                <a16:creationId xmlns:a16="http://schemas.microsoft.com/office/drawing/2014/main" id="{0CE04D1D-9489-4F4A-8980-28BB7BEB7CB0}"/>
              </a:ext>
            </a:extLst>
          </p:cNvPr>
          <p:cNvSpPr txBox="1"/>
          <p:nvPr/>
        </p:nvSpPr>
        <p:spPr>
          <a:xfrm>
            <a:off x="10272688" y="1835390"/>
            <a:ext cx="1318246" cy="369332"/>
          </a:xfrm>
          <a:prstGeom prst="rect">
            <a:avLst/>
          </a:prstGeom>
          <a:noFill/>
        </p:spPr>
        <p:txBody>
          <a:bodyPr wrap="none" rtlCol="0">
            <a:spAutoFit/>
          </a:bodyPr>
          <a:lstStyle/>
          <a:p>
            <a:r>
              <a:rPr lang="en-US" dirty="0">
                <a:solidFill>
                  <a:srgbClr val="FFFF00"/>
                </a:solidFill>
              </a:rPr>
              <a:t>Small bowel</a:t>
            </a:r>
          </a:p>
        </p:txBody>
      </p:sp>
      <p:sp>
        <p:nvSpPr>
          <p:cNvPr id="8" name="TextBox 7">
            <a:extLst>
              <a:ext uri="{FF2B5EF4-FFF2-40B4-BE49-F238E27FC236}">
                <a16:creationId xmlns:a16="http://schemas.microsoft.com/office/drawing/2014/main" id="{B19BE4AF-96CC-4D02-B9FE-2A7360F68310}"/>
              </a:ext>
            </a:extLst>
          </p:cNvPr>
          <p:cNvSpPr txBox="1"/>
          <p:nvPr/>
        </p:nvSpPr>
        <p:spPr>
          <a:xfrm>
            <a:off x="885524" y="3287646"/>
            <a:ext cx="632866" cy="369332"/>
          </a:xfrm>
          <a:prstGeom prst="rect">
            <a:avLst/>
          </a:prstGeom>
          <a:noFill/>
        </p:spPr>
        <p:txBody>
          <a:bodyPr wrap="none" rtlCol="0">
            <a:spAutoFit/>
          </a:bodyPr>
          <a:lstStyle/>
          <a:p>
            <a:r>
              <a:rPr lang="en-US" dirty="0">
                <a:solidFill>
                  <a:srgbClr val="FFFF00"/>
                </a:solidFill>
              </a:rPr>
              <a:t>Liver</a:t>
            </a:r>
          </a:p>
        </p:txBody>
      </p:sp>
      <p:cxnSp>
        <p:nvCxnSpPr>
          <p:cNvPr id="20" name="Straight Connector 19">
            <a:extLst>
              <a:ext uri="{FF2B5EF4-FFF2-40B4-BE49-F238E27FC236}">
                <a16:creationId xmlns:a16="http://schemas.microsoft.com/office/drawing/2014/main" id="{E516D8C3-140B-4339-B8CB-8227AC4627D1}"/>
              </a:ext>
            </a:extLst>
          </p:cNvPr>
          <p:cNvCxnSpPr>
            <a:cxnSpLocks/>
          </p:cNvCxnSpPr>
          <p:nvPr/>
        </p:nvCxnSpPr>
        <p:spPr>
          <a:xfrm flipV="1">
            <a:off x="6828612" y="1489417"/>
            <a:ext cx="2387064" cy="955400"/>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B77DBD62-66AE-4CD1-948F-A4164007A1EC}"/>
              </a:ext>
            </a:extLst>
          </p:cNvPr>
          <p:cNvSpPr txBox="1"/>
          <p:nvPr/>
        </p:nvSpPr>
        <p:spPr>
          <a:xfrm>
            <a:off x="9266335" y="1304751"/>
            <a:ext cx="1672830" cy="369332"/>
          </a:xfrm>
          <a:prstGeom prst="rect">
            <a:avLst/>
          </a:prstGeom>
          <a:noFill/>
        </p:spPr>
        <p:txBody>
          <a:bodyPr wrap="none" rtlCol="0">
            <a:spAutoFit/>
          </a:bodyPr>
          <a:lstStyle/>
          <a:p>
            <a:r>
              <a:rPr lang="en-US" dirty="0">
                <a:solidFill>
                  <a:srgbClr val="FFFF00"/>
                </a:solidFill>
              </a:rPr>
              <a:t>Macroscopic fat</a:t>
            </a:r>
          </a:p>
        </p:txBody>
      </p:sp>
      <p:sp>
        <p:nvSpPr>
          <p:cNvPr id="12" name="TextBox 11">
            <a:extLst>
              <a:ext uri="{FF2B5EF4-FFF2-40B4-BE49-F238E27FC236}">
                <a16:creationId xmlns:a16="http://schemas.microsoft.com/office/drawing/2014/main" id="{C1995AFB-7F7C-486B-9AFF-C457558BE12C}"/>
              </a:ext>
            </a:extLst>
          </p:cNvPr>
          <p:cNvSpPr txBox="1"/>
          <p:nvPr/>
        </p:nvSpPr>
        <p:spPr>
          <a:xfrm>
            <a:off x="0" y="1380642"/>
            <a:ext cx="1183337" cy="369332"/>
          </a:xfrm>
          <a:prstGeom prst="rect">
            <a:avLst/>
          </a:prstGeom>
          <a:noFill/>
        </p:spPr>
        <p:txBody>
          <a:bodyPr wrap="none" rtlCol="0">
            <a:spAutoFit/>
          </a:bodyPr>
          <a:lstStyle/>
          <a:p>
            <a:r>
              <a:rPr lang="en-US" dirty="0"/>
              <a:t>2/01/2021</a:t>
            </a:r>
          </a:p>
        </p:txBody>
      </p:sp>
    </p:spTree>
    <p:extLst>
      <p:ext uri="{BB962C8B-B14F-4D97-AF65-F5344CB8AC3E}">
        <p14:creationId xmlns:p14="http://schemas.microsoft.com/office/powerpoint/2010/main" val="36044176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12253703-18B9-4BEB-B070-FEEEC4C6F3F6}"/>
              </a:ext>
            </a:extLst>
          </p:cNvPr>
          <p:cNvPicPr>
            <a:picLocks noChangeAspect="1"/>
          </p:cNvPicPr>
          <p:nvPr/>
        </p:nvPicPr>
        <p:blipFill>
          <a:blip r:embed="rId2"/>
          <a:stretch>
            <a:fillRect/>
          </a:stretch>
        </p:blipFill>
        <p:spPr>
          <a:xfrm>
            <a:off x="3354114" y="1203161"/>
            <a:ext cx="5483771" cy="4451678"/>
          </a:xfrm>
          <a:prstGeom prst="rect">
            <a:avLst/>
          </a:prstGeom>
        </p:spPr>
      </p:pic>
      <p:sp>
        <p:nvSpPr>
          <p:cNvPr id="2" name="Title 1">
            <a:extLst>
              <a:ext uri="{FF2B5EF4-FFF2-40B4-BE49-F238E27FC236}">
                <a16:creationId xmlns:a16="http://schemas.microsoft.com/office/drawing/2014/main" id="{6AC2D40D-E6DF-47EA-B113-4B9CE2606E09}"/>
              </a:ext>
            </a:extLst>
          </p:cNvPr>
          <p:cNvSpPr>
            <a:spLocks noGrp="1"/>
          </p:cNvSpPr>
          <p:nvPr>
            <p:ph type="title"/>
          </p:nvPr>
        </p:nvSpPr>
        <p:spPr/>
        <p:txBody>
          <a:bodyPr/>
          <a:lstStyle/>
          <a:p>
            <a:r>
              <a:rPr lang="en-US" dirty="0"/>
              <a:t>CT A/P </a:t>
            </a:r>
            <a:r>
              <a:rPr lang="en-US" dirty="0" err="1"/>
              <a:t>Noncontrast</a:t>
            </a:r>
            <a:r>
              <a:rPr lang="en-US" dirty="0"/>
              <a:t>- Transverse View</a:t>
            </a:r>
          </a:p>
        </p:txBody>
      </p:sp>
      <p:sp>
        <p:nvSpPr>
          <p:cNvPr id="4" name="TextBox 3">
            <a:extLst>
              <a:ext uri="{FF2B5EF4-FFF2-40B4-BE49-F238E27FC236}">
                <a16:creationId xmlns:a16="http://schemas.microsoft.com/office/drawing/2014/main" id="{9C1450FE-C235-4BE0-94E5-98C0AFF90946}"/>
              </a:ext>
            </a:extLst>
          </p:cNvPr>
          <p:cNvSpPr txBox="1"/>
          <p:nvPr/>
        </p:nvSpPr>
        <p:spPr>
          <a:xfrm>
            <a:off x="0" y="1380642"/>
            <a:ext cx="1183337" cy="369332"/>
          </a:xfrm>
          <a:prstGeom prst="rect">
            <a:avLst/>
          </a:prstGeom>
          <a:noFill/>
        </p:spPr>
        <p:txBody>
          <a:bodyPr wrap="none" rtlCol="0">
            <a:spAutoFit/>
          </a:bodyPr>
          <a:lstStyle/>
          <a:p>
            <a:r>
              <a:rPr lang="en-US" dirty="0"/>
              <a:t>2/01/2021</a:t>
            </a:r>
          </a:p>
        </p:txBody>
      </p:sp>
    </p:spTree>
    <p:extLst>
      <p:ext uri="{BB962C8B-B14F-4D97-AF65-F5344CB8AC3E}">
        <p14:creationId xmlns:p14="http://schemas.microsoft.com/office/powerpoint/2010/main" val="13759942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8A3808A2-684C-4B0E-89C0-72BE8F1E9471}"/>
              </a:ext>
            </a:extLst>
          </p:cNvPr>
          <p:cNvPicPr>
            <a:picLocks noChangeAspect="1"/>
          </p:cNvPicPr>
          <p:nvPr/>
        </p:nvPicPr>
        <p:blipFill>
          <a:blip r:embed="rId2"/>
          <a:stretch>
            <a:fillRect/>
          </a:stretch>
        </p:blipFill>
        <p:spPr>
          <a:xfrm>
            <a:off x="3224583" y="1218764"/>
            <a:ext cx="5742833" cy="4420471"/>
          </a:xfrm>
          <a:prstGeom prst="rect">
            <a:avLst/>
          </a:prstGeom>
        </p:spPr>
      </p:pic>
      <p:sp>
        <p:nvSpPr>
          <p:cNvPr id="2" name="Title 1">
            <a:extLst>
              <a:ext uri="{FF2B5EF4-FFF2-40B4-BE49-F238E27FC236}">
                <a16:creationId xmlns:a16="http://schemas.microsoft.com/office/drawing/2014/main" id="{6AC2D40D-E6DF-47EA-B113-4B9CE2606E09}"/>
              </a:ext>
            </a:extLst>
          </p:cNvPr>
          <p:cNvSpPr>
            <a:spLocks noGrp="1"/>
          </p:cNvSpPr>
          <p:nvPr>
            <p:ph type="title"/>
          </p:nvPr>
        </p:nvSpPr>
        <p:spPr/>
        <p:txBody>
          <a:bodyPr/>
          <a:lstStyle/>
          <a:p>
            <a:r>
              <a:rPr lang="en-US" dirty="0"/>
              <a:t>CT A/P </a:t>
            </a:r>
            <a:r>
              <a:rPr lang="en-US" dirty="0" err="1"/>
              <a:t>Noncontrast</a:t>
            </a:r>
            <a:r>
              <a:rPr lang="en-US" dirty="0"/>
              <a:t>- Transverse View</a:t>
            </a:r>
          </a:p>
        </p:txBody>
      </p:sp>
      <p:sp>
        <p:nvSpPr>
          <p:cNvPr id="4" name="TextBox 3">
            <a:extLst>
              <a:ext uri="{FF2B5EF4-FFF2-40B4-BE49-F238E27FC236}">
                <a16:creationId xmlns:a16="http://schemas.microsoft.com/office/drawing/2014/main" id="{764B57B3-055C-40D3-A690-6546F23A9D38}"/>
              </a:ext>
            </a:extLst>
          </p:cNvPr>
          <p:cNvSpPr txBox="1"/>
          <p:nvPr/>
        </p:nvSpPr>
        <p:spPr>
          <a:xfrm>
            <a:off x="0" y="1380642"/>
            <a:ext cx="1183337" cy="369332"/>
          </a:xfrm>
          <a:prstGeom prst="rect">
            <a:avLst/>
          </a:prstGeom>
          <a:noFill/>
        </p:spPr>
        <p:txBody>
          <a:bodyPr wrap="none" rtlCol="0">
            <a:spAutoFit/>
          </a:bodyPr>
          <a:lstStyle/>
          <a:p>
            <a:r>
              <a:rPr lang="en-US" dirty="0"/>
              <a:t>2/01/2021</a:t>
            </a:r>
          </a:p>
        </p:txBody>
      </p:sp>
    </p:spTree>
    <p:extLst>
      <p:ext uri="{BB962C8B-B14F-4D97-AF65-F5344CB8AC3E}">
        <p14:creationId xmlns:p14="http://schemas.microsoft.com/office/powerpoint/2010/main" val="12498197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1F52A724-492A-4323-BEA7-DD1F8482FEFC}"/>
              </a:ext>
            </a:extLst>
          </p:cNvPr>
          <p:cNvPicPr>
            <a:picLocks noChangeAspect="1"/>
          </p:cNvPicPr>
          <p:nvPr/>
        </p:nvPicPr>
        <p:blipFill>
          <a:blip r:embed="rId2"/>
          <a:stretch>
            <a:fillRect/>
          </a:stretch>
        </p:blipFill>
        <p:spPr>
          <a:xfrm>
            <a:off x="3147310" y="1175224"/>
            <a:ext cx="5897380" cy="4507552"/>
          </a:xfrm>
          <a:prstGeom prst="rect">
            <a:avLst/>
          </a:prstGeom>
        </p:spPr>
      </p:pic>
      <p:sp>
        <p:nvSpPr>
          <p:cNvPr id="2" name="Title 1">
            <a:extLst>
              <a:ext uri="{FF2B5EF4-FFF2-40B4-BE49-F238E27FC236}">
                <a16:creationId xmlns:a16="http://schemas.microsoft.com/office/drawing/2014/main" id="{6AC2D40D-E6DF-47EA-B113-4B9CE2606E09}"/>
              </a:ext>
            </a:extLst>
          </p:cNvPr>
          <p:cNvSpPr>
            <a:spLocks noGrp="1"/>
          </p:cNvSpPr>
          <p:nvPr>
            <p:ph type="title"/>
          </p:nvPr>
        </p:nvSpPr>
        <p:spPr/>
        <p:txBody>
          <a:bodyPr/>
          <a:lstStyle/>
          <a:p>
            <a:r>
              <a:rPr lang="en-US" dirty="0"/>
              <a:t>CT A/P </a:t>
            </a:r>
            <a:r>
              <a:rPr lang="en-US" dirty="0" err="1"/>
              <a:t>Noncontrast</a:t>
            </a:r>
            <a:r>
              <a:rPr lang="en-US" dirty="0"/>
              <a:t>- Transverse View</a:t>
            </a:r>
          </a:p>
        </p:txBody>
      </p:sp>
      <p:cxnSp>
        <p:nvCxnSpPr>
          <p:cNvPr id="16" name="Straight Connector 15">
            <a:extLst>
              <a:ext uri="{FF2B5EF4-FFF2-40B4-BE49-F238E27FC236}">
                <a16:creationId xmlns:a16="http://schemas.microsoft.com/office/drawing/2014/main" id="{C5FD3B3E-9F68-45B9-8919-BB583A5BFD2C}"/>
              </a:ext>
            </a:extLst>
          </p:cNvPr>
          <p:cNvCxnSpPr>
            <a:cxnSpLocks/>
          </p:cNvCxnSpPr>
          <p:nvPr/>
        </p:nvCxnSpPr>
        <p:spPr>
          <a:xfrm>
            <a:off x="2733574" y="2954955"/>
            <a:ext cx="3307880" cy="701040"/>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5C77CD6D-8626-42CE-BC34-5B6BB445648E}"/>
              </a:ext>
            </a:extLst>
          </p:cNvPr>
          <p:cNvSpPr txBox="1"/>
          <p:nvPr/>
        </p:nvSpPr>
        <p:spPr>
          <a:xfrm>
            <a:off x="1320238" y="2725297"/>
            <a:ext cx="1413336" cy="369332"/>
          </a:xfrm>
          <a:prstGeom prst="rect">
            <a:avLst/>
          </a:prstGeom>
          <a:noFill/>
        </p:spPr>
        <p:txBody>
          <a:bodyPr wrap="none" rtlCol="0">
            <a:spAutoFit/>
          </a:bodyPr>
          <a:lstStyle/>
          <a:p>
            <a:r>
              <a:rPr lang="en-US" dirty="0">
                <a:solidFill>
                  <a:srgbClr val="FFFF00"/>
                </a:solidFill>
              </a:rPr>
              <a:t>Calcifications</a:t>
            </a:r>
          </a:p>
        </p:txBody>
      </p:sp>
      <p:sp>
        <p:nvSpPr>
          <p:cNvPr id="6" name="TextBox 5">
            <a:extLst>
              <a:ext uri="{FF2B5EF4-FFF2-40B4-BE49-F238E27FC236}">
                <a16:creationId xmlns:a16="http://schemas.microsoft.com/office/drawing/2014/main" id="{71942CFD-C791-48CD-A379-F896982B8A05}"/>
              </a:ext>
            </a:extLst>
          </p:cNvPr>
          <p:cNvSpPr txBox="1"/>
          <p:nvPr/>
        </p:nvSpPr>
        <p:spPr>
          <a:xfrm>
            <a:off x="0" y="1380642"/>
            <a:ext cx="1183337" cy="369332"/>
          </a:xfrm>
          <a:prstGeom prst="rect">
            <a:avLst/>
          </a:prstGeom>
          <a:noFill/>
        </p:spPr>
        <p:txBody>
          <a:bodyPr wrap="none" rtlCol="0">
            <a:spAutoFit/>
          </a:bodyPr>
          <a:lstStyle/>
          <a:p>
            <a:r>
              <a:rPr lang="en-US" dirty="0"/>
              <a:t>2/01/2021</a:t>
            </a:r>
          </a:p>
        </p:txBody>
      </p:sp>
    </p:spTree>
    <p:extLst>
      <p:ext uri="{BB962C8B-B14F-4D97-AF65-F5344CB8AC3E}">
        <p14:creationId xmlns:p14="http://schemas.microsoft.com/office/powerpoint/2010/main" val="11372384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0AD25DBB-6DBC-4ECA-9ADB-A833F6B77A60}"/>
              </a:ext>
            </a:extLst>
          </p:cNvPr>
          <p:cNvPicPr>
            <a:picLocks noChangeAspect="1"/>
          </p:cNvPicPr>
          <p:nvPr/>
        </p:nvPicPr>
        <p:blipFill>
          <a:blip r:embed="rId3"/>
          <a:stretch>
            <a:fillRect/>
          </a:stretch>
        </p:blipFill>
        <p:spPr>
          <a:xfrm>
            <a:off x="3134197" y="1274961"/>
            <a:ext cx="5923605" cy="4308077"/>
          </a:xfrm>
          <a:prstGeom prst="rect">
            <a:avLst/>
          </a:prstGeom>
        </p:spPr>
      </p:pic>
      <p:sp>
        <p:nvSpPr>
          <p:cNvPr id="2" name="Title 1">
            <a:extLst>
              <a:ext uri="{FF2B5EF4-FFF2-40B4-BE49-F238E27FC236}">
                <a16:creationId xmlns:a16="http://schemas.microsoft.com/office/drawing/2014/main" id="{6AC2D40D-E6DF-47EA-B113-4B9CE2606E09}"/>
              </a:ext>
            </a:extLst>
          </p:cNvPr>
          <p:cNvSpPr>
            <a:spLocks noGrp="1"/>
          </p:cNvSpPr>
          <p:nvPr>
            <p:ph type="title"/>
          </p:nvPr>
        </p:nvSpPr>
        <p:spPr/>
        <p:txBody>
          <a:bodyPr/>
          <a:lstStyle/>
          <a:p>
            <a:r>
              <a:rPr lang="en-US" dirty="0"/>
              <a:t>CT A/P </a:t>
            </a:r>
            <a:r>
              <a:rPr lang="en-US" dirty="0" err="1"/>
              <a:t>Noncontrast</a:t>
            </a:r>
            <a:r>
              <a:rPr lang="en-US" dirty="0"/>
              <a:t>- Transverse View</a:t>
            </a:r>
          </a:p>
        </p:txBody>
      </p:sp>
      <p:sp>
        <p:nvSpPr>
          <p:cNvPr id="4" name="TextBox 3">
            <a:extLst>
              <a:ext uri="{FF2B5EF4-FFF2-40B4-BE49-F238E27FC236}">
                <a16:creationId xmlns:a16="http://schemas.microsoft.com/office/drawing/2014/main" id="{E3EC5360-D6FD-4614-AB23-FFCFF4CBC676}"/>
              </a:ext>
            </a:extLst>
          </p:cNvPr>
          <p:cNvSpPr txBox="1"/>
          <p:nvPr/>
        </p:nvSpPr>
        <p:spPr>
          <a:xfrm>
            <a:off x="0" y="1380642"/>
            <a:ext cx="1183337" cy="369332"/>
          </a:xfrm>
          <a:prstGeom prst="rect">
            <a:avLst/>
          </a:prstGeom>
          <a:noFill/>
        </p:spPr>
        <p:txBody>
          <a:bodyPr wrap="none" rtlCol="0">
            <a:spAutoFit/>
          </a:bodyPr>
          <a:lstStyle/>
          <a:p>
            <a:r>
              <a:rPr lang="en-US" dirty="0"/>
              <a:t>2/01/2021</a:t>
            </a:r>
          </a:p>
        </p:txBody>
      </p:sp>
    </p:spTree>
    <p:extLst>
      <p:ext uri="{BB962C8B-B14F-4D97-AF65-F5344CB8AC3E}">
        <p14:creationId xmlns:p14="http://schemas.microsoft.com/office/powerpoint/2010/main" val="41558345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06307-81CB-4FE5-A4D0-E7B5E1F9477F}"/>
              </a:ext>
            </a:extLst>
          </p:cNvPr>
          <p:cNvSpPr>
            <a:spLocks noGrp="1"/>
          </p:cNvSpPr>
          <p:nvPr>
            <p:ph type="title"/>
          </p:nvPr>
        </p:nvSpPr>
        <p:spPr/>
        <p:txBody>
          <a:bodyPr/>
          <a:lstStyle/>
          <a:p>
            <a:r>
              <a:rPr lang="en-US" dirty="0"/>
              <a:t>CT A/P </a:t>
            </a:r>
            <a:r>
              <a:rPr lang="en-US" dirty="0" err="1"/>
              <a:t>Noncontrast</a:t>
            </a:r>
            <a:r>
              <a:rPr lang="en-US" dirty="0"/>
              <a:t>- Coronal View</a:t>
            </a:r>
          </a:p>
        </p:txBody>
      </p:sp>
      <p:pic>
        <p:nvPicPr>
          <p:cNvPr id="5" name="Picture 4">
            <a:extLst>
              <a:ext uri="{FF2B5EF4-FFF2-40B4-BE49-F238E27FC236}">
                <a16:creationId xmlns:a16="http://schemas.microsoft.com/office/drawing/2014/main" id="{E5F669D3-7BC7-40C1-BB47-D95CC7319D62}"/>
              </a:ext>
            </a:extLst>
          </p:cNvPr>
          <p:cNvPicPr>
            <a:picLocks noChangeAspect="1"/>
          </p:cNvPicPr>
          <p:nvPr/>
        </p:nvPicPr>
        <p:blipFill rotWithShape="1">
          <a:blip r:embed="rId2"/>
          <a:srcRect l="2880" r="6389"/>
          <a:stretch/>
        </p:blipFill>
        <p:spPr>
          <a:xfrm>
            <a:off x="4495800" y="1427304"/>
            <a:ext cx="3200400" cy="3759552"/>
          </a:xfrm>
          <a:prstGeom prst="rect">
            <a:avLst/>
          </a:prstGeom>
        </p:spPr>
      </p:pic>
      <p:sp>
        <p:nvSpPr>
          <p:cNvPr id="4" name="TextBox 3">
            <a:extLst>
              <a:ext uri="{FF2B5EF4-FFF2-40B4-BE49-F238E27FC236}">
                <a16:creationId xmlns:a16="http://schemas.microsoft.com/office/drawing/2014/main" id="{64D66C72-4CF9-4BF7-ACA5-C242A0065A62}"/>
              </a:ext>
            </a:extLst>
          </p:cNvPr>
          <p:cNvSpPr txBox="1"/>
          <p:nvPr/>
        </p:nvSpPr>
        <p:spPr>
          <a:xfrm>
            <a:off x="0" y="1380642"/>
            <a:ext cx="1183337" cy="369332"/>
          </a:xfrm>
          <a:prstGeom prst="rect">
            <a:avLst/>
          </a:prstGeom>
          <a:noFill/>
        </p:spPr>
        <p:txBody>
          <a:bodyPr wrap="none" rtlCol="0">
            <a:spAutoFit/>
          </a:bodyPr>
          <a:lstStyle/>
          <a:p>
            <a:r>
              <a:rPr lang="en-US" dirty="0"/>
              <a:t>2/01/2021</a:t>
            </a:r>
          </a:p>
        </p:txBody>
      </p:sp>
    </p:spTree>
    <p:extLst>
      <p:ext uri="{BB962C8B-B14F-4D97-AF65-F5344CB8AC3E}">
        <p14:creationId xmlns:p14="http://schemas.microsoft.com/office/powerpoint/2010/main" val="26476878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06307-81CB-4FE5-A4D0-E7B5E1F9477F}"/>
              </a:ext>
            </a:extLst>
          </p:cNvPr>
          <p:cNvSpPr>
            <a:spLocks noGrp="1"/>
          </p:cNvSpPr>
          <p:nvPr>
            <p:ph type="title"/>
          </p:nvPr>
        </p:nvSpPr>
        <p:spPr/>
        <p:txBody>
          <a:bodyPr/>
          <a:lstStyle/>
          <a:p>
            <a:r>
              <a:rPr lang="en-US" dirty="0"/>
              <a:t>CT A/P </a:t>
            </a:r>
            <a:r>
              <a:rPr lang="en-US" dirty="0" err="1"/>
              <a:t>Noncontrast</a:t>
            </a:r>
            <a:r>
              <a:rPr lang="en-US" dirty="0"/>
              <a:t>- Coronal View</a:t>
            </a:r>
          </a:p>
        </p:txBody>
      </p:sp>
      <p:pic>
        <p:nvPicPr>
          <p:cNvPr id="7" name="Picture 6">
            <a:extLst>
              <a:ext uri="{FF2B5EF4-FFF2-40B4-BE49-F238E27FC236}">
                <a16:creationId xmlns:a16="http://schemas.microsoft.com/office/drawing/2014/main" id="{E588493B-3CEB-4016-81F4-15ADB2CB1C00}"/>
              </a:ext>
            </a:extLst>
          </p:cNvPr>
          <p:cNvPicPr>
            <a:picLocks noChangeAspect="1"/>
          </p:cNvPicPr>
          <p:nvPr/>
        </p:nvPicPr>
        <p:blipFill>
          <a:blip r:embed="rId2"/>
          <a:stretch>
            <a:fillRect/>
          </a:stretch>
        </p:blipFill>
        <p:spPr>
          <a:xfrm>
            <a:off x="4487762" y="1229654"/>
            <a:ext cx="3216476" cy="4398691"/>
          </a:xfrm>
          <a:prstGeom prst="rect">
            <a:avLst/>
          </a:prstGeom>
        </p:spPr>
      </p:pic>
      <p:sp>
        <p:nvSpPr>
          <p:cNvPr id="4" name="TextBox 3">
            <a:extLst>
              <a:ext uri="{FF2B5EF4-FFF2-40B4-BE49-F238E27FC236}">
                <a16:creationId xmlns:a16="http://schemas.microsoft.com/office/drawing/2014/main" id="{339686B4-5192-4A0E-93EA-37767884903A}"/>
              </a:ext>
            </a:extLst>
          </p:cNvPr>
          <p:cNvSpPr txBox="1"/>
          <p:nvPr/>
        </p:nvSpPr>
        <p:spPr>
          <a:xfrm>
            <a:off x="0" y="1380642"/>
            <a:ext cx="1183337" cy="369332"/>
          </a:xfrm>
          <a:prstGeom prst="rect">
            <a:avLst/>
          </a:prstGeom>
          <a:noFill/>
        </p:spPr>
        <p:txBody>
          <a:bodyPr wrap="none" rtlCol="0">
            <a:spAutoFit/>
          </a:bodyPr>
          <a:lstStyle/>
          <a:p>
            <a:r>
              <a:rPr lang="en-US" dirty="0"/>
              <a:t>2/01/2021</a:t>
            </a:r>
          </a:p>
        </p:txBody>
      </p:sp>
    </p:spTree>
    <p:extLst>
      <p:ext uri="{BB962C8B-B14F-4D97-AF65-F5344CB8AC3E}">
        <p14:creationId xmlns:p14="http://schemas.microsoft.com/office/powerpoint/2010/main" val="2067392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06307-81CB-4FE5-A4D0-E7B5E1F9477F}"/>
              </a:ext>
            </a:extLst>
          </p:cNvPr>
          <p:cNvSpPr>
            <a:spLocks noGrp="1"/>
          </p:cNvSpPr>
          <p:nvPr>
            <p:ph type="title"/>
          </p:nvPr>
        </p:nvSpPr>
        <p:spPr/>
        <p:txBody>
          <a:bodyPr/>
          <a:lstStyle/>
          <a:p>
            <a:r>
              <a:rPr lang="en-US" dirty="0"/>
              <a:t>CT A/P </a:t>
            </a:r>
            <a:r>
              <a:rPr lang="en-US" dirty="0" err="1"/>
              <a:t>Noncontrast</a:t>
            </a:r>
            <a:r>
              <a:rPr lang="en-US" dirty="0"/>
              <a:t>- Coronal View</a:t>
            </a:r>
          </a:p>
        </p:txBody>
      </p:sp>
      <p:pic>
        <p:nvPicPr>
          <p:cNvPr id="9" name="Picture 8">
            <a:extLst>
              <a:ext uri="{FF2B5EF4-FFF2-40B4-BE49-F238E27FC236}">
                <a16:creationId xmlns:a16="http://schemas.microsoft.com/office/drawing/2014/main" id="{49CBC842-4024-45AA-BFA8-91DF8A5DCE07}"/>
              </a:ext>
            </a:extLst>
          </p:cNvPr>
          <p:cNvPicPr>
            <a:picLocks noChangeAspect="1"/>
          </p:cNvPicPr>
          <p:nvPr/>
        </p:nvPicPr>
        <p:blipFill>
          <a:blip r:embed="rId2"/>
          <a:stretch>
            <a:fillRect/>
          </a:stretch>
        </p:blipFill>
        <p:spPr>
          <a:xfrm>
            <a:off x="4370888" y="1286942"/>
            <a:ext cx="3450224" cy="4284115"/>
          </a:xfrm>
          <a:prstGeom prst="rect">
            <a:avLst/>
          </a:prstGeom>
        </p:spPr>
      </p:pic>
      <p:sp>
        <p:nvSpPr>
          <p:cNvPr id="4" name="TextBox 3">
            <a:extLst>
              <a:ext uri="{FF2B5EF4-FFF2-40B4-BE49-F238E27FC236}">
                <a16:creationId xmlns:a16="http://schemas.microsoft.com/office/drawing/2014/main" id="{71A4E87B-6B84-4EAA-9C6E-39FC984370E1}"/>
              </a:ext>
            </a:extLst>
          </p:cNvPr>
          <p:cNvSpPr txBox="1"/>
          <p:nvPr/>
        </p:nvSpPr>
        <p:spPr>
          <a:xfrm>
            <a:off x="0" y="1380642"/>
            <a:ext cx="1183337" cy="369332"/>
          </a:xfrm>
          <a:prstGeom prst="rect">
            <a:avLst/>
          </a:prstGeom>
          <a:noFill/>
        </p:spPr>
        <p:txBody>
          <a:bodyPr wrap="none" rtlCol="0">
            <a:spAutoFit/>
          </a:bodyPr>
          <a:lstStyle/>
          <a:p>
            <a:r>
              <a:rPr lang="en-US" dirty="0"/>
              <a:t>2/01/2021</a:t>
            </a:r>
          </a:p>
        </p:txBody>
      </p:sp>
    </p:spTree>
    <p:extLst>
      <p:ext uri="{BB962C8B-B14F-4D97-AF65-F5344CB8AC3E}">
        <p14:creationId xmlns:p14="http://schemas.microsoft.com/office/powerpoint/2010/main" val="11593355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06307-81CB-4FE5-A4D0-E7B5E1F9477F}"/>
              </a:ext>
            </a:extLst>
          </p:cNvPr>
          <p:cNvSpPr>
            <a:spLocks noGrp="1"/>
          </p:cNvSpPr>
          <p:nvPr>
            <p:ph type="title"/>
          </p:nvPr>
        </p:nvSpPr>
        <p:spPr/>
        <p:txBody>
          <a:bodyPr/>
          <a:lstStyle/>
          <a:p>
            <a:r>
              <a:rPr lang="en-US" dirty="0"/>
              <a:t>CT A/P </a:t>
            </a:r>
            <a:r>
              <a:rPr lang="en-US" dirty="0" err="1"/>
              <a:t>Noncontrast</a:t>
            </a:r>
            <a:r>
              <a:rPr lang="en-US" dirty="0"/>
              <a:t>- Coronal View</a:t>
            </a:r>
          </a:p>
        </p:txBody>
      </p:sp>
      <p:pic>
        <p:nvPicPr>
          <p:cNvPr id="11" name="Picture 10">
            <a:extLst>
              <a:ext uri="{FF2B5EF4-FFF2-40B4-BE49-F238E27FC236}">
                <a16:creationId xmlns:a16="http://schemas.microsoft.com/office/drawing/2014/main" id="{D9AC2B38-82F9-48CE-849F-02F85F57E877}"/>
              </a:ext>
            </a:extLst>
          </p:cNvPr>
          <p:cNvPicPr>
            <a:picLocks noChangeAspect="1"/>
          </p:cNvPicPr>
          <p:nvPr/>
        </p:nvPicPr>
        <p:blipFill>
          <a:blip r:embed="rId2"/>
          <a:stretch>
            <a:fillRect/>
          </a:stretch>
        </p:blipFill>
        <p:spPr>
          <a:xfrm>
            <a:off x="4413033" y="1233591"/>
            <a:ext cx="3365934" cy="4390817"/>
          </a:xfrm>
          <a:prstGeom prst="rect">
            <a:avLst/>
          </a:prstGeom>
        </p:spPr>
      </p:pic>
      <p:cxnSp>
        <p:nvCxnSpPr>
          <p:cNvPr id="4" name="Straight Connector 3">
            <a:extLst>
              <a:ext uri="{FF2B5EF4-FFF2-40B4-BE49-F238E27FC236}">
                <a16:creationId xmlns:a16="http://schemas.microsoft.com/office/drawing/2014/main" id="{D432D101-E825-4C68-9535-C83CF288BA8B}"/>
              </a:ext>
            </a:extLst>
          </p:cNvPr>
          <p:cNvCxnSpPr/>
          <p:nvPr/>
        </p:nvCxnSpPr>
        <p:spPr>
          <a:xfrm flipV="1">
            <a:off x="7141945" y="1953928"/>
            <a:ext cx="1549668" cy="182880"/>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670285E-BDA4-4F4F-A752-7B817A566683}"/>
              </a:ext>
            </a:extLst>
          </p:cNvPr>
          <p:cNvCxnSpPr/>
          <p:nvPr/>
        </p:nvCxnSpPr>
        <p:spPr>
          <a:xfrm flipV="1">
            <a:off x="7004133" y="3207618"/>
            <a:ext cx="1549668" cy="182880"/>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CC6BCF2-5275-4C95-B726-B8307D3958A2}"/>
              </a:ext>
            </a:extLst>
          </p:cNvPr>
          <p:cNvCxnSpPr>
            <a:cxnSpLocks/>
          </p:cNvCxnSpPr>
          <p:nvPr/>
        </p:nvCxnSpPr>
        <p:spPr>
          <a:xfrm>
            <a:off x="3907857" y="3566108"/>
            <a:ext cx="2188143" cy="831033"/>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67503333-4A8A-4E06-AB38-B5345ED36B52}"/>
              </a:ext>
            </a:extLst>
          </p:cNvPr>
          <p:cNvCxnSpPr>
            <a:cxnSpLocks/>
          </p:cNvCxnSpPr>
          <p:nvPr/>
        </p:nvCxnSpPr>
        <p:spPr>
          <a:xfrm>
            <a:off x="3442637" y="4629752"/>
            <a:ext cx="2380649" cy="96252"/>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A5611128-1B01-4E26-8C83-95D99D68B728}"/>
              </a:ext>
            </a:extLst>
          </p:cNvPr>
          <p:cNvCxnSpPr>
            <a:cxnSpLocks/>
          </p:cNvCxnSpPr>
          <p:nvPr/>
        </p:nvCxnSpPr>
        <p:spPr>
          <a:xfrm flipV="1">
            <a:off x="6533949" y="4543124"/>
            <a:ext cx="1868906" cy="269508"/>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401A71F0-F271-440B-8289-32244AE6B50A}"/>
              </a:ext>
            </a:extLst>
          </p:cNvPr>
          <p:cNvSpPr txBox="1"/>
          <p:nvPr/>
        </p:nvSpPr>
        <p:spPr>
          <a:xfrm>
            <a:off x="8749363" y="1786726"/>
            <a:ext cx="1001556" cy="369332"/>
          </a:xfrm>
          <a:prstGeom prst="rect">
            <a:avLst/>
          </a:prstGeom>
          <a:noFill/>
        </p:spPr>
        <p:txBody>
          <a:bodyPr wrap="none" rtlCol="0">
            <a:spAutoFit/>
          </a:bodyPr>
          <a:lstStyle/>
          <a:p>
            <a:r>
              <a:rPr lang="en-US" dirty="0">
                <a:solidFill>
                  <a:srgbClr val="FFFF00"/>
                </a:solidFill>
              </a:rPr>
              <a:t>Stomach</a:t>
            </a:r>
          </a:p>
        </p:txBody>
      </p:sp>
      <p:sp>
        <p:nvSpPr>
          <p:cNvPr id="20" name="TextBox 19">
            <a:extLst>
              <a:ext uri="{FF2B5EF4-FFF2-40B4-BE49-F238E27FC236}">
                <a16:creationId xmlns:a16="http://schemas.microsoft.com/office/drawing/2014/main" id="{C5A26486-495F-43C2-9D0F-B69C89461FEB}"/>
              </a:ext>
            </a:extLst>
          </p:cNvPr>
          <p:cNvSpPr txBox="1"/>
          <p:nvPr/>
        </p:nvSpPr>
        <p:spPr>
          <a:xfrm>
            <a:off x="8600172" y="3021166"/>
            <a:ext cx="1318246" cy="369332"/>
          </a:xfrm>
          <a:prstGeom prst="rect">
            <a:avLst/>
          </a:prstGeom>
          <a:noFill/>
        </p:spPr>
        <p:txBody>
          <a:bodyPr wrap="none" rtlCol="0">
            <a:spAutoFit/>
          </a:bodyPr>
          <a:lstStyle/>
          <a:p>
            <a:r>
              <a:rPr lang="en-US" dirty="0">
                <a:solidFill>
                  <a:srgbClr val="FFFF00"/>
                </a:solidFill>
              </a:rPr>
              <a:t>Small bowel</a:t>
            </a:r>
          </a:p>
        </p:txBody>
      </p:sp>
      <p:sp>
        <p:nvSpPr>
          <p:cNvPr id="21" name="TextBox 20">
            <a:extLst>
              <a:ext uri="{FF2B5EF4-FFF2-40B4-BE49-F238E27FC236}">
                <a16:creationId xmlns:a16="http://schemas.microsoft.com/office/drawing/2014/main" id="{9C43254D-193F-4000-8605-FBB0B29446F6}"/>
              </a:ext>
            </a:extLst>
          </p:cNvPr>
          <p:cNvSpPr txBox="1"/>
          <p:nvPr/>
        </p:nvSpPr>
        <p:spPr>
          <a:xfrm>
            <a:off x="8449374" y="4358458"/>
            <a:ext cx="912429" cy="369332"/>
          </a:xfrm>
          <a:prstGeom prst="rect">
            <a:avLst/>
          </a:prstGeom>
          <a:noFill/>
        </p:spPr>
        <p:txBody>
          <a:bodyPr wrap="none" rtlCol="0">
            <a:spAutoFit/>
          </a:bodyPr>
          <a:lstStyle/>
          <a:p>
            <a:r>
              <a:rPr lang="en-US" dirty="0">
                <a:solidFill>
                  <a:srgbClr val="FFFF00"/>
                </a:solidFill>
              </a:rPr>
              <a:t>Bladder</a:t>
            </a:r>
          </a:p>
        </p:txBody>
      </p:sp>
      <p:sp>
        <p:nvSpPr>
          <p:cNvPr id="22" name="TextBox 21">
            <a:extLst>
              <a:ext uri="{FF2B5EF4-FFF2-40B4-BE49-F238E27FC236}">
                <a16:creationId xmlns:a16="http://schemas.microsoft.com/office/drawing/2014/main" id="{1644456C-5633-47AE-A7C0-FCF74C944FC6}"/>
              </a:ext>
            </a:extLst>
          </p:cNvPr>
          <p:cNvSpPr txBox="1"/>
          <p:nvPr/>
        </p:nvSpPr>
        <p:spPr>
          <a:xfrm>
            <a:off x="3035762" y="3362016"/>
            <a:ext cx="813749" cy="369332"/>
          </a:xfrm>
          <a:prstGeom prst="rect">
            <a:avLst/>
          </a:prstGeom>
          <a:noFill/>
        </p:spPr>
        <p:txBody>
          <a:bodyPr wrap="none" rtlCol="0">
            <a:spAutoFit/>
          </a:bodyPr>
          <a:lstStyle/>
          <a:p>
            <a:r>
              <a:rPr lang="en-US" dirty="0">
                <a:solidFill>
                  <a:srgbClr val="FFFF00"/>
                </a:solidFill>
              </a:rPr>
              <a:t>Uterus</a:t>
            </a:r>
          </a:p>
        </p:txBody>
      </p:sp>
      <p:sp>
        <p:nvSpPr>
          <p:cNvPr id="23" name="TextBox 22">
            <a:extLst>
              <a:ext uri="{FF2B5EF4-FFF2-40B4-BE49-F238E27FC236}">
                <a16:creationId xmlns:a16="http://schemas.microsoft.com/office/drawing/2014/main" id="{14CD8118-3747-4E21-A7F7-061EB0D539A4}"/>
              </a:ext>
            </a:extLst>
          </p:cNvPr>
          <p:cNvSpPr txBox="1"/>
          <p:nvPr/>
        </p:nvSpPr>
        <p:spPr>
          <a:xfrm>
            <a:off x="1965437" y="4355068"/>
            <a:ext cx="1477199" cy="369332"/>
          </a:xfrm>
          <a:prstGeom prst="rect">
            <a:avLst/>
          </a:prstGeom>
          <a:noFill/>
        </p:spPr>
        <p:txBody>
          <a:bodyPr wrap="none" rtlCol="0">
            <a:spAutoFit/>
          </a:bodyPr>
          <a:lstStyle/>
          <a:p>
            <a:r>
              <a:rPr lang="en-US" dirty="0">
                <a:solidFill>
                  <a:srgbClr val="FFFF00"/>
                </a:solidFill>
              </a:rPr>
              <a:t>R ovarian cyst</a:t>
            </a:r>
          </a:p>
        </p:txBody>
      </p:sp>
      <p:sp>
        <p:nvSpPr>
          <p:cNvPr id="24" name="TextBox 23">
            <a:extLst>
              <a:ext uri="{FF2B5EF4-FFF2-40B4-BE49-F238E27FC236}">
                <a16:creationId xmlns:a16="http://schemas.microsoft.com/office/drawing/2014/main" id="{A280ACFB-C4F6-478C-8053-D9AD3E89D4EB}"/>
              </a:ext>
            </a:extLst>
          </p:cNvPr>
          <p:cNvSpPr txBox="1"/>
          <p:nvPr/>
        </p:nvSpPr>
        <p:spPr>
          <a:xfrm>
            <a:off x="1861540" y="2052207"/>
            <a:ext cx="2221634" cy="369332"/>
          </a:xfrm>
          <a:prstGeom prst="rect">
            <a:avLst/>
          </a:prstGeom>
          <a:noFill/>
        </p:spPr>
        <p:txBody>
          <a:bodyPr wrap="none" rtlCol="0">
            <a:spAutoFit/>
          </a:bodyPr>
          <a:lstStyle/>
          <a:p>
            <a:r>
              <a:rPr lang="en-US" dirty="0">
                <a:solidFill>
                  <a:srgbClr val="FFFF00"/>
                </a:solidFill>
              </a:rPr>
              <a:t>Intra-abdominal mass</a:t>
            </a:r>
          </a:p>
        </p:txBody>
      </p:sp>
      <p:cxnSp>
        <p:nvCxnSpPr>
          <p:cNvPr id="25" name="Straight Connector 24">
            <a:extLst>
              <a:ext uri="{FF2B5EF4-FFF2-40B4-BE49-F238E27FC236}">
                <a16:creationId xmlns:a16="http://schemas.microsoft.com/office/drawing/2014/main" id="{95FC8B0F-1A19-497C-ABB1-8A24C8FF1062}"/>
              </a:ext>
            </a:extLst>
          </p:cNvPr>
          <p:cNvCxnSpPr>
            <a:cxnSpLocks/>
          </p:cNvCxnSpPr>
          <p:nvPr/>
        </p:nvCxnSpPr>
        <p:spPr>
          <a:xfrm>
            <a:off x="3422289" y="2393641"/>
            <a:ext cx="2188143" cy="831033"/>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90C994EC-8FA6-409A-9FDF-1361D5B5A8FE}"/>
              </a:ext>
            </a:extLst>
          </p:cNvPr>
          <p:cNvSpPr txBox="1"/>
          <p:nvPr/>
        </p:nvSpPr>
        <p:spPr>
          <a:xfrm>
            <a:off x="0" y="1380642"/>
            <a:ext cx="1183337" cy="369332"/>
          </a:xfrm>
          <a:prstGeom prst="rect">
            <a:avLst/>
          </a:prstGeom>
          <a:noFill/>
        </p:spPr>
        <p:txBody>
          <a:bodyPr wrap="none" rtlCol="0">
            <a:spAutoFit/>
          </a:bodyPr>
          <a:lstStyle/>
          <a:p>
            <a:r>
              <a:rPr lang="en-US" dirty="0"/>
              <a:t>2/01/2021</a:t>
            </a:r>
          </a:p>
        </p:txBody>
      </p:sp>
    </p:spTree>
    <p:extLst>
      <p:ext uri="{BB962C8B-B14F-4D97-AF65-F5344CB8AC3E}">
        <p14:creationId xmlns:p14="http://schemas.microsoft.com/office/powerpoint/2010/main" val="27279743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06307-81CB-4FE5-A4D0-E7B5E1F9477F}"/>
              </a:ext>
            </a:extLst>
          </p:cNvPr>
          <p:cNvSpPr>
            <a:spLocks noGrp="1"/>
          </p:cNvSpPr>
          <p:nvPr>
            <p:ph type="title"/>
          </p:nvPr>
        </p:nvSpPr>
        <p:spPr/>
        <p:txBody>
          <a:bodyPr/>
          <a:lstStyle/>
          <a:p>
            <a:r>
              <a:rPr lang="en-US" dirty="0"/>
              <a:t>CT A/P </a:t>
            </a:r>
            <a:r>
              <a:rPr lang="en-US" dirty="0" err="1"/>
              <a:t>Noncontrast</a:t>
            </a:r>
            <a:r>
              <a:rPr lang="en-US" dirty="0"/>
              <a:t>- Coronal View</a:t>
            </a:r>
          </a:p>
        </p:txBody>
      </p:sp>
      <p:pic>
        <p:nvPicPr>
          <p:cNvPr id="13" name="Picture 12">
            <a:extLst>
              <a:ext uri="{FF2B5EF4-FFF2-40B4-BE49-F238E27FC236}">
                <a16:creationId xmlns:a16="http://schemas.microsoft.com/office/drawing/2014/main" id="{7CF672F9-10EF-4FBA-812B-BD058C6324FD}"/>
              </a:ext>
            </a:extLst>
          </p:cNvPr>
          <p:cNvPicPr>
            <a:picLocks noChangeAspect="1"/>
          </p:cNvPicPr>
          <p:nvPr/>
        </p:nvPicPr>
        <p:blipFill>
          <a:blip r:embed="rId2"/>
          <a:stretch>
            <a:fillRect/>
          </a:stretch>
        </p:blipFill>
        <p:spPr>
          <a:xfrm>
            <a:off x="4282247" y="1262128"/>
            <a:ext cx="3627505" cy="4333743"/>
          </a:xfrm>
          <a:prstGeom prst="rect">
            <a:avLst/>
          </a:prstGeom>
        </p:spPr>
      </p:pic>
      <p:sp>
        <p:nvSpPr>
          <p:cNvPr id="4" name="TextBox 3">
            <a:extLst>
              <a:ext uri="{FF2B5EF4-FFF2-40B4-BE49-F238E27FC236}">
                <a16:creationId xmlns:a16="http://schemas.microsoft.com/office/drawing/2014/main" id="{8A2CA06F-AD40-47B7-83B1-737390492181}"/>
              </a:ext>
            </a:extLst>
          </p:cNvPr>
          <p:cNvSpPr txBox="1"/>
          <p:nvPr/>
        </p:nvSpPr>
        <p:spPr>
          <a:xfrm>
            <a:off x="0" y="1380642"/>
            <a:ext cx="1183337" cy="369332"/>
          </a:xfrm>
          <a:prstGeom prst="rect">
            <a:avLst/>
          </a:prstGeom>
          <a:noFill/>
        </p:spPr>
        <p:txBody>
          <a:bodyPr wrap="none" rtlCol="0">
            <a:spAutoFit/>
          </a:bodyPr>
          <a:lstStyle/>
          <a:p>
            <a:r>
              <a:rPr lang="en-US" dirty="0"/>
              <a:t>2/01/2021</a:t>
            </a:r>
          </a:p>
        </p:txBody>
      </p:sp>
    </p:spTree>
    <p:extLst>
      <p:ext uri="{BB962C8B-B14F-4D97-AF65-F5344CB8AC3E}">
        <p14:creationId xmlns:p14="http://schemas.microsoft.com/office/powerpoint/2010/main" val="4601689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06307-81CB-4FE5-A4D0-E7B5E1F9477F}"/>
              </a:ext>
            </a:extLst>
          </p:cNvPr>
          <p:cNvSpPr>
            <a:spLocks noGrp="1"/>
          </p:cNvSpPr>
          <p:nvPr>
            <p:ph type="title"/>
          </p:nvPr>
        </p:nvSpPr>
        <p:spPr/>
        <p:txBody>
          <a:bodyPr/>
          <a:lstStyle/>
          <a:p>
            <a:r>
              <a:rPr lang="en-US" dirty="0"/>
              <a:t>CT A/P </a:t>
            </a:r>
            <a:r>
              <a:rPr lang="en-US" dirty="0" err="1"/>
              <a:t>Noncontrast</a:t>
            </a:r>
            <a:r>
              <a:rPr lang="en-US" dirty="0"/>
              <a:t>- Coronal View</a:t>
            </a:r>
          </a:p>
        </p:txBody>
      </p:sp>
      <p:pic>
        <p:nvPicPr>
          <p:cNvPr id="15" name="Picture 14">
            <a:extLst>
              <a:ext uri="{FF2B5EF4-FFF2-40B4-BE49-F238E27FC236}">
                <a16:creationId xmlns:a16="http://schemas.microsoft.com/office/drawing/2014/main" id="{BC3AA053-0F16-4030-B0F1-2430ECC832B4}"/>
              </a:ext>
            </a:extLst>
          </p:cNvPr>
          <p:cNvPicPr>
            <a:picLocks noChangeAspect="1"/>
          </p:cNvPicPr>
          <p:nvPr/>
        </p:nvPicPr>
        <p:blipFill>
          <a:blip r:embed="rId2"/>
          <a:stretch>
            <a:fillRect/>
          </a:stretch>
        </p:blipFill>
        <p:spPr>
          <a:xfrm>
            <a:off x="4332060" y="1323652"/>
            <a:ext cx="3527879" cy="4210695"/>
          </a:xfrm>
          <a:prstGeom prst="rect">
            <a:avLst/>
          </a:prstGeom>
        </p:spPr>
      </p:pic>
      <p:sp>
        <p:nvSpPr>
          <p:cNvPr id="4" name="TextBox 3">
            <a:extLst>
              <a:ext uri="{FF2B5EF4-FFF2-40B4-BE49-F238E27FC236}">
                <a16:creationId xmlns:a16="http://schemas.microsoft.com/office/drawing/2014/main" id="{92942AE8-83BD-464D-8921-BBE263116FAD}"/>
              </a:ext>
            </a:extLst>
          </p:cNvPr>
          <p:cNvSpPr txBox="1"/>
          <p:nvPr/>
        </p:nvSpPr>
        <p:spPr>
          <a:xfrm>
            <a:off x="0" y="1380642"/>
            <a:ext cx="1183337" cy="369332"/>
          </a:xfrm>
          <a:prstGeom prst="rect">
            <a:avLst/>
          </a:prstGeom>
          <a:noFill/>
        </p:spPr>
        <p:txBody>
          <a:bodyPr wrap="none" rtlCol="0">
            <a:spAutoFit/>
          </a:bodyPr>
          <a:lstStyle/>
          <a:p>
            <a:r>
              <a:rPr lang="en-US" dirty="0"/>
              <a:t>2/01/2021</a:t>
            </a:r>
          </a:p>
        </p:txBody>
      </p:sp>
    </p:spTree>
    <p:extLst>
      <p:ext uri="{BB962C8B-B14F-4D97-AF65-F5344CB8AC3E}">
        <p14:creationId xmlns:p14="http://schemas.microsoft.com/office/powerpoint/2010/main" val="23831611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76777-5036-49A2-B7D6-4723005C94BD}"/>
              </a:ext>
            </a:extLst>
          </p:cNvPr>
          <p:cNvSpPr>
            <a:spLocks noGrp="1"/>
          </p:cNvSpPr>
          <p:nvPr>
            <p:ph type="title"/>
          </p:nvPr>
        </p:nvSpPr>
        <p:spPr/>
        <p:txBody>
          <a:bodyPr/>
          <a:lstStyle/>
          <a:p>
            <a:r>
              <a:rPr lang="en-US" dirty="0"/>
              <a:t>CT A/P </a:t>
            </a:r>
            <a:r>
              <a:rPr lang="en-US" dirty="0" err="1"/>
              <a:t>Noncontrast</a:t>
            </a:r>
            <a:r>
              <a:rPr lang="en-US" dirty="0"/>
              <a:t>- Sagittal View</a:t>
            </a:r>
          </a:p>
        </p:txBody>
      </p:sp>
      <p:pic>
        <p:nvPicPr>
          <p:cNvPr id="5" name="Picture 4">
            <a:extLst>
              <a:ext uri="{FF2B5EF4-FFF2-40B4-BE49-F238E27FC236}">
                <a16:creationId xmlns:a16="http://schemas.microsoft.com/office/drawing/2014/main" id="{DC72FEAD-79CC-4D8F-9609-7762D4F400C8}"/>
              </a:ext>
            </a:extLst>
          </p:cNvPr>
          <p:cNvPicPr>
            <a:picLocks noChangeAspect="1"/>
          </p:cNvPicPr>
          <p:nvPr/>
        </p:nvPicPr>
        <p:blipFill>
          <a:blip r:embed="rId3"/>
          <a:stretch>
            <a:fillRect/>
          </a:stretch>
        </p:blipFill>
        <p:spPr>
          <a:xfrm>
            <a:off x="4383146" y="1259941"/>
            <a:ext cx="3425707" cy="4582886"/>
          </a:xfrm>
          <a:prstGeom prst="rect">
            <a:avLst/>
          </a:prstGeom>
        </p:spPr>
      </p:pic>
      <p:cxnSp>
        <p:nvCxnSpPr>
          <p:cNvPr id="6" name="Straight Connector 5">
            <a:extLst>
              <a:ext uri="{FF2B5EF4-FFF2-40B4-BE49-F238E27FC236}">
                <a16:creationId xmlns:a16="http://schemas.microsoft.com/office/drawing/2014/main" id="{595A4230-A0EE-4511-89F3-BEB2C7FF12C1}"/>
              </a:ext>
            </a:extLst>
          </p:cNvPr>
          <p:cNvCxnSpPr>
            <a:cxnSpLocks/>
          </p:cNvCxnSpPr>
          <p:nvPr/>
        </p:nvCxnSpPr>
        <p:spPr>
          <a:xfrm>
            <a:off x="3080085" y="2597967"/>
            <a:ext cx="2188143" cy="831033"/>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D180123A-F710-4883-AAC8-52953A3D4259}"/>
              </a:ext>
            </a:extLst>
          </p:cNvPr>
          <p:cNvCxnSpPr>
            <a:cxnSpLocks/>
          </p:cNvCxnSpPr>
          <p:nvPr/>
        </p:nvCxnSpPr>
        <p:spPr>
          <a:xfrm>
            <a:off x="3426594" y="4018496"/>
            <a:ext cx="2188143" cy="831033"/>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FF385FEA-7BDA-46B8-BF8F-B3A28A46A077}"/>
              </a:ext>
            </a:extLst>
          </p:cNvPr>
          <p:cNvCxnSpPr>
            <a:cxnSpLocks/>
          </p:cNvCxnSpPr>
          <p:nvPr/>
        </p:nvCxnSpPr>
        <p:spPr>
          <a:xfrm flipV="1">
            <a:off x="6015790" y="3099335"/>
            <a:ext cx="2281187" cy="1496676"/>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C12DB7F-D3FC-422C-8D6E-DD4AF5210ACA}"/>
              </a:ext>
            </a:extLst>
          </p:cNvPr>
          <p:cNvCxnSpPr>
            <a:cxnSpLocks/>
          </p:cNvCxnSpPr>
          <p:nvPr/>
        </p:nvCxnSpPr>
        <p:spPr>
          <a:xfrm flipV="1">
            <a:off x="6506678" y="4267505"/>
            <a:ext cx="2287603" cy="333014"/>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5E4700B1-ECE6-44DE-8542-0C218704DCB1}"/>
              </a:ext>
            </a:extLst>
          </p:cNvPr>
          <p:cNvSpPr txBox="1"/>
          <p:nvPr/>
        </p:nvSpPr>
        <p:spPr>
          <a:xfrm>
            <a:off x="8298165" y="2858858"/>
            <a:ext cx="813749" cy="369332"/>
          </a:xfrm>
          <a:prstGeom prst="rect">
            <a:avLst/>
          </a:prstGeom>
          <a:noFill/>
        </p:spPr>
        <p:txBody>
          <a:bodyPr wrap="none" rtlCol="0">
            <a:spAutoFit/>
          </a:bodyPr>
          <a:lstStyle/>
          <a:p>
            <a:r>
              <a:rPr lang="en-US" dirty="0">
                <a:solidFill>
                  <a:srgbClr val="FFFF00"/>
                </a:solidFill>
              </a:rPr>
              <a:t>Uterus</a:t>
            </a:r>
          </a:p>
        </p:txBody>
      </p:sp>
      <p:sp>
        <p:nvSpPr>
          <p:cNvPr id="13" name="TextBox 12">
            <a:extLst>
              <a:ext uri="{FF2B5EF4-FFF2-40B4-BE49-F238E27FC236}">
                <a16:creationId xmlns:a16="http://schemas.microsoft.com/office/drawing/2014/main" id="{84514836-1719-4BFD-8D4B-695CAB82AEF9}"/>
              </a:ext>
            </a:extLst>
          </p:cNvPr>
          <p:cNvSpPr txBox="1"/>
          <p:nvPr/>
        </p:nvSpPr>
        <p:spPr>
          <a:xfrm>
            <a:off x="8794281" y="4064680"/>
            <a:ext cx="901978" cy="369332"/>
          </a:xfrm>
          <a:prstGeom prst="rect">
            <a:avLst/>
          </a:prstGeom>
          <a:noFill/>
        </p:spPr>
        <p:txBody>
          <a:bodyPr wrap="none" rtlCol="0">
            <a:spAutoFit/>
          </a:bodyPr>
          <a:lstStyle/>
          <a:p>
            <a:r>
              <a:rPr lang="en-US" dirty="0">
                <a:solidFill>
                  <a:srgbClr val="FFFF00"/>
                </a:solidFill>
              </a:rPr>
              <a:t>Rectum</a:t>
            </a:r>
          </a:p>
        </p:txBody>
      </p:sp>
      <p:sp>
        <p:nvSpPr>
          <p:cNvPr id="14" name="TextBox 13">
            <a:extLst>
              <a:ext uri="{FF2B5EF4-FFF2-40B4-BE49-F238E27FC236}">
                <a16:creationId xmlns:a16="http://schemas.microsoft.com/office/drawing/2014/main" id="{80BB7115-C6FE-4960-8421-8605D2F7305F}"/>
              </a:ext>
            </a:extLst>
          </p:cNvPr>
          <p:cNvSpPr txBox="1"/>
          <p:nvPr/>
        </p:nvSpPr>
        <p:spPr>
          <a:xfrm>
            <a:off x="1794817" y="2300594"/>
            <a:ext cx="2221634" cy="369332"/>
          </a:xfrm>
          <a:prstGeom prst="rect">
            <a:avLst/>
          </a:prstGeom>
          <a:noFill/>
        </p:spPr>
        <p:txBody>
          <a:bodyPr wrap="none" rtlCol="0">
            <a:spAutoFit/>
          </a:bodyPr>
          <a:lstStyle/>
          <a:p>
            <a:r>
              <a:rPr lang="en-US" dirty="0">
                <a:solidFill>
                  <a:srgbClr val="FFFF00"/>
                </a:solidFill>
              </a:rPr>
              <a:t>Intra-abdominal mass</a:t>
            </a:r>
          </a:p>
        </p:txBody>
      </p:sp>
      <p:sp>
        <p:nvSpPr>
          <p:cNvPr id="15" name="TextBox 14">
            <a:extLst>
              <a:ext uri="{FF2B5EF4-FFF2-40B4-BE49-F238E27FC236}">
                <a16:creationId xmlns:a16="http://schemas.microsoft.com/office/drawing/2014/main" id="{1AE92BCA-29C1-4678-9B7D-30F0907DA374}"/>
              </a:ext>
            </a:extLst>
          </p:cNvPr>
          <p:cNvSpPr txBox="1"/>
          <p:nvPr/>
        </p:nvSpPr>
        <p:spPr>
          <a:xfrm>
            <a:off x="2485289" y="3795651"/>
            <a:ext cx="912429" cy="369332"/>
          </a:xfrm>
          <a:prstGeom prst="rect">
            <a:avLst/>
          </a:prstGeom>
          <a:noFill/>
        </p:spPr>
        <p:txBody>
          <a:bodyPr wrap="none" rtlCol="0">
            <a:spAutoFit/>
          </a:bodyPr>
          <a:lstStyle/>
          <a:p>
            <a:r>
              <a:rPr lang="en-US" dirty="0">
                <a:solidFill>
                  <a:srgbClr val="FFFF00"/>
                </a:solidFill>
              </a:rPr>
              <a:t>Bladder</a:t>
            </a:r>
          </a:p>
        </p:txBody>
      </p:sp>
      <p:sp>
        <p:nvSpPr>
          <p:cNvPr id="16" name="TextBox 15">
            <a:extLst>
              <a:ext uri="{FF2B5EF4-FFF2-40B4-BE49-F238E27FC236}">
                <a16:creationId xmlns:a16="http://schemas.microsoft.com/office/drawing/2014/main" id="{1087DB63-7615-46C9-87AE-FA605F4C2D4E}"/>
              </a:ext>
            </a:extLst>
          </p:cNvPr>
          <p:cNvSpPr txBox="1"/>
          <p:nvPr/>
        </p:nvSpPr>
        <p:spPr>
          <a:xfrm>
            <a:off x="0" y="1380642"/>
            <a:ext cx="1183337" cy="369332"/>
          </a:xfrm>
          <a:prstGeom prst="rect">
            <a:avLst/>
          </a:prstGeom>
          <a:noFill/>
        </p:spPr>
        <p:txBody>
          <a:bodyPr wrap="none" rtlCol="0">
            <a:spAutoFit/>
          </a:bodyPr>
          <a:lstStyle/>
          <a:p>
            <a:r>
              <a:rPr lang="en-US" dirty="0"/>
              <a:t>2/01/2021</a:t>
            </a:r>
          </a:p>
        </p:txBody>
      </p:sp>
    </p:spTree>
    <p:extLst>
      <p:ext uri="{BB962C8B-B14F-4D97-AF65-F5344CB8AC3E}">
        <p14:creationId xmlns:p14="http://schemas.microsoft.com/office/powerpoint/2010/main" val="23609255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0627C-1E13-4ABE-A77A-7D681C6205C0}"/>
              </a:ext>
            </a:extLst>
          </p:cNvPr>
          <p:cNvSpPr>
            <a:spLocks noGrp="1"/>
          </p:cNvSpPr>
          <p:nvPr>
            <p:ph type="title"/>
          </p:nvPr>
        </p:nvSpPr>
        <p:spPr/>
        <p:txBody>
          <a:bodyPr/>
          <a:lstStyle/>
          <a:p>
            <a:r>
              <a:rPr lang="en-US" dirty="0"/>
              <a:t>Key Imaging Findings</a:t>
            </a:r>
          </a:p>
        </p:txBody>
      </p:sp>
      <p:sp>
        <p:nvSpPr>
          <p:cNvPr id="3" name="Content Placeholder 2">
            <a:extLst>
              <a:ext uri="{FF2B5EF4-FFF2-40B4-BE49-F238E27FC236}">
                <a16:creationId xmlns:a16="http://schemas.microsoft.com/office/drawing/2014/main" id="{45136A3E-3FEA-401A-8F41-7104335DF68A}"/>
              </a:ext>
            </a:extLst>
          </p:cNvPr>
          <p:cNvSpPr>
            <a:spLocks noGrp="1"/>
          </p:cNvSpPr>
          <p:nvPr>
            <p:ph idx="1"/>
          </p:nvPr>
        </p:nvSpPr>
        <p:spPr/>
        <p:txBody>
          <a:bodyPr>
            <a:normAutofit fontScale="92500" lnSpcReduction="10000"/>
          </a:bodyPr>
          <a:lstStyle/>
          <a:p>
            <a:r>
              <a:rPr lang="en-US" dirty="0"/>
              <a:t>U/S:</a:t>
            </a:r>
            <a:endParaRPr lang="en-US" sz="4400" dirty="0"/>
          </a:p>
          <a:p>
            <a:pPr marL="457200" indent="-457200">
              <a:buFont typeface="+mj-lt"/>
              <a:buAutoNum type="arabicPeriod"/>
            </a:pPr>
            <a:r>
              <a:rPr lang="en-US" sz="1800" dirty="0"/>
              <a:t>Anechoic cyst within the right ovary measuring 3.1 x 2.9 x 2.6 cm, vascular flow within the right ovary. Low suspicion for right ovarian torsion</a:t>
            </a:r>
          </a:p>
          <a:p>
            <a:pPr marL="457200" indent="-457200">
              <a:buFont typeface="+mj-lt"/>
              <a:buAutoNum type="arabicPeriod"/>
            </a:pPr>
            <a:r>
              <a:rPr lang="en-US" sz="1800" dirty="0"/>
              <a:t>Left ovary not visualized, could be related to the complex lesion</a:t>
            </a:r>
          </a:p>
          <a:p>
            <a:pPr marL="457200" indent="-457200">
              <a:buFont typeface="+mj-lt"/>
              <a:buAutoNum type="arabicPeriod"/>
            </a:pPr>
            <a:r>
              <a:rPr lang="en-US" sz="1800" dirty="0"/>
              <a:t>Large, midline 18.8 x 17.4 x 11.3 cm cystic lesion with internal nodularity, may represent complex cystic ovarian/adnexal cyst or neoplasm or other intraperitoneal lesion</a:t>
            </a:r>
          </a:p>
          <a:p>
            <a:pPr marL="0" indent="0">
              <a:buNone/>
            </a:pPr>
            <a:endParaRPr lang="en-US" sz="300" dirty="0"/>
          </a:p>
          <a:p>
            <a:pPr marL="0" indent="0">
              <a:buNone/>
            </a:pPr>
            <a:r>
              <a:rPr lang="en-US" dirty="0"/>
              <a:t>CT A/P w/o contrast:</a:t>
            </a:r>
          </a:p>
          <a:p>
            <a:pPr marL="514350" indent="-514350">
              <a:buFont typeface="+mj-lt"/>
              <a:buAutoNum type="arabicPeriod"/>
            </a:pPr>
            <a:r>
              <a:rPr lang="en-US" sz="1800" dirty="0"/>
              <a:t>Large teratoma containing macroscopic fat, fluid, soft tissue and bone densities, measuring up to 18.4 cm in maximal dimension that appears to arise from left ovary with suggestion of twisting of the left gonadal vein and mesentery. Likely represents an ovarian teratoma arising from the left ovary which may be twisted or </a:t>
            </a:r>
            <a:r>
              <a:rPr lang="en-US" sz="1800" dirty="0" err="1"/>
              <a:t>torsed</a:t>
            </a:r>
            <a:endParaRPr lang="en-US" sz="1800" dirty="0"/>
          </a:p>
          <a:p>
            <a:pPr marL="514350" indent="-514350">
              <a:buFont typeface="+mj-lt"/>
              <a:buAutoNum type="arabicPeriod"/>
            </a:pPr>
            <a:r>
              <a:rPr lang="en-US" sz="1800" dirty="0"/>
              <a:t>Right adnexal cyst</a:t>
            </a:r>
          </a:p>
          <a:p>
            <a:pPr marL="514350" indent="-514350">
              <a:buFont typeface="+mj-lt"/>
              <a:buAutoNum type="arabicPeriod"/>
            </a:pPr>
            <a:r>
              <a:rPr lang="en-US" sz="1800" dirty="0"/>
              <a:t>Marked distension of the stomach likely representing functional gastric outlet obstruction secondary to mass effect from large teratoma.</a:t>
            </a:r>
          </a:p>
        </p:txBody>
      </p:sp>
    </p:spTree>
    <p:extLst>
      <p:ext uri="{BB962C8B-B14F-4D97-AF65-F5344CB8AC3E}">
        <p14:creationId xmlns:p14="http://schemas.microsoft.com/office/powerpoint/2010/main" val="7292430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F67A5-9DA8-4D9D-A0F3-C50B166210C1}"/>
              </a:ext>
            </a:extLst>
          </p:cNvPr>
          <p:cNvSpPr>
            <a:spLocks noGrp="1"/>
          </p:cNvSpPr>
          <p:nvPr>
            <p:ph type="title"/>
          </p:nvPr>
        </p:nvSpPr>
        <p:spPr/>
        <p:txBody>
          <a:bodyPr/>
          <a:lstStyle/>
          <a:p>
            <a:r>
              <a:rPr lang="en-US" dirty="0"/>
              <a:t>Differential Diagnosis</a:t>
            </a:r>
          </a:p>
        </p:txBody>
      </p:sp>
      <p:sp>
        <p:nvSpPr>
          <p:cNvPr id="3" name="Content Placeholder 2">
            <a:extLst>
              <a:ext uri="{FF2B5EF4-FFF2-40B4-BE49-F238E27FC236}">
                <a16:creationId xmlns:a16="http://schemas.microsoft.com/office/drawing/2014/main" id="{E0DC2B0A-3214-4459-9DE7-093A2FFDD75D}"/>
              </a:ext>
            </a:extLst>
          </p:cNvPr>
          <p:cNvSpPr>
            <a:spLocks noGrp="1"/>
          </p:cNvSpPr>
          <p:nvPr>
            <p:ph idx="1"/>
          </p:nvPr>
        </p:nvSpPr>
        <p:spPr>
          <a:xfrm>
            <a:off x="838200" y="1836135"/>
            <a:ext cx="10515600" cy="4351338"/>
          </a:xfrm>
        </p:spPr>
        <p:txBody>
          <a:bodyPr/>
          <a:lstStyle/>
          <a:p>
            <a:r>
              <a:rPr lang="en-US" dirty="0"/>
              <a:t>Mature vs immature cystic ovarian teratoma</a:t>
            </a:r>
          </a:p>
          <a:p>
            <a:pPr lvl="1"/>
            <a:r>
              <a:rPr lang="en-US" dirty="0"/>
              <a:t>Pathology needed to differentiate the two</a:t>
            </a:r>
          </a:p>
          <a:p>
            <a:r>
              <a:rPr lang="en-US" dirty="0"/>
              <a:t>Ovarian cystadenoma/cancer</a:t>
            </a:r>
          </a:p>
          <a:p>
            <a:pPr lvl="1"/>
            <a:r>
              <a:rPr lang="en-US" dirty="0"/>
              <a:t>Usually not the case if the cyst contains fat elements</a:t>
            </a:r>
          </a:p>
          <a:p>
            <a:r>
              <a:rPr lang="en-US" dirty="0"/>
              <a:t>Endometrioma</a:t>
            </a:r>
          </a:p>
          <a:p>
            <a:pPr lvl="1"/>
            <a:r>
              <a:rPr lang="en-US" dirty="0"/>
              <a:t>Can have cystic-solid component</a:t>
            </a:r>
          </a:p>
        </p:txBody>
      </p:sp>
    </p:spTree>
    <p:extLst>
      <p:ext uri="{BB962C8B-B14F-4D97-AF65-F5344CB8AC3E}">
        <p14:creationId xmlns:p14="http://schemas.microsoft.com/office/powerpoint/2010/main" val="17595515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E31B0-B653-41BC-94EE-2104792F0A69}"/>
              </a:ext>
            </a:extLst>
          </p:cNvPr>
          <p:cNvSpPr>
            <a:spLocks noGrp="1"/>
          </p:cNvSpPr>
          <p:nvPr>
            <p:ph type="title"/>
          </p:nvPr>
        </p:nvSpPr>
        <p:spPr/>
        <p:txBody>
          <a:bodyPr/>
          <a:lstStyle/>
          <a:p>
            <a:r>
              <a:rPr lang="en-US" dirty="0"/>
              <a:t>Mature Cystic Ovarian Teratoma</a:t>
            </a:r>
          </a:p>
        </p:txBody>
      </p:sp>
      <p:sp>
        <p:nvSpPr>
          <p:cNvPr id="3" name="Content Placeholder 2">
            <a:extLst>
              <a:ext uri="{FF2B5EF4-FFF2-40B4-BE49-F238E27FC236}">
                <a16:creationId xmlns:a16="http://schemas.microsoft.com/office/drawing/2014/main" id="{FE9E2696-593D-4C91-8105-E7769D4839E2}"/>
              </a:ext>
            </a:extLst>
          </p:cNvPr>
          <p:cNvSpPr>
            <a:spLocks noGrp="1"/>
          </p:cNvSpPr>
          <p:nvPr>
            <p:ph idx="1"/>
          </p:nvPr>
        </p:nvSpPr>
        <p:spPr/>
        <p:txBody>
          <a:bodyPr>
            <a:normAutofit/>
          </a:bodyPr>
          <a:lstStyle/>
          <a:p>
            <a:r>
              <a:rPr lang="en-US" b="0" i="0" dirty="0">
                <a:effectLst/>
              </a:rPr>
              <a:t>The most common ovarian germ cell tumor</a:t>
            </a:r>
          </a:p>
          <a:p>
            <a:r>
              <a:rPr lang="en-US" b="0" i="0" dirty="0">
                <a:effectLst/>
              </a:rPr>
              <a:t>Als</a:t>
            </a:r>
            <a:r>
              <a:rPr lang="en-US" dirty="0"/>
              <a:t>o sometimes called dermoid cysts, but have a </a:t>
            </a:r>
            <a:r>
              <a:rPr lang="en-US" b="0" i="0" dirty="0">
                <a:effectLst/>
              </a:rPr>
              <a:t>fundamental histological difference</a:t>
            </a:r>
          </a:p>
          <a:p>
            <a:pPr lvl="1"/>
            <a:r>
              <a:rPr lang="en-US" dirty="0"/>
              <a:t>A</a:t>
            </a:r>
            <a:r>
              <a:rPr lang="en-US" b="0" i="0" dirty="0">
                <a:effectLst/>
              </a:rPr>
              <a:t> dermoid cyst is composed of only dermal and epidermal elements (which are both ectodermal in origin), whereas teratomas also comprise mesodermal and endodermal elements</a:t>
            </a:r>
          </a:p>
          <a:p>
            <a:r>
              <a:rPr lang="en-US" dirty="0"/>
              <a:t>Typically arise in young women ages 10-30</a:t>
            </a:r>
          </a:p>
        </p:txBody>
      </p:sp>
    </p:spTree>
    <p:extLst>
      <p:ext uri="{BB962C8B-B14F-4D97-AF65-F5344CB8AC3E}">
        <p14:creationId xmlns:p14="http://schemas.microsoft.com/office/powerpoint/2010/main" val="29298487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E31B0-B653-41BC-94EE-2104792F0A69}"/>
              </a:ext>
            </a:extLst>
          </p:cNvPr>
          <p:cNvSpPr>
            <a:spLocks noGrp="1"/>
          </p:cNvSpPr>
          <p:nvPr>
            <p:ph type="title"/>
          </p:nvPr>
        </p:nvSpPr>
        <p:spPr/>
        <p:txBody>
          <a:bodyPr/>
          <a:lstStyle/>
          <a:p>
            <a:r>
              <a:rPr lang="en-US" dirty="0"/>
              <a:t>Mature Cystic Ovarian Teratoma</a:t>
            </a:r>
          </a:p>
        </p:txBody>
      </p:sp>
      <p:sp>
        <p:nvSpPr>
          <p:cNvPr id="3" name="Content Placeholder 2">
            <a:extLst>
              <a:ext uri="{FF2B5EF4-FFF2-40B4-BE49-F238E27FC236}">
                <a16:creationId xmlns:a16="http://schemas.microsoft.com/office/drawing/2014/main" id="{FE9E2696-593D-4C91-8105-E7769D4839E2}"/>
              </a:ext>
            </a:extLst>
          </p:cNvPr>
          <p:cNvSpPr>
            <a:spLocks noGrp="1"/>
          </p:cNvSpPr>
          <p:nvPr>
            <p:ph idx="1"/>
          </p:nvPr>
        </p:nvSpPr>
        <p:spPr/>
        <p:txBody>
          <a:bodyPr>
            <a:normAutofit/>
          </a:bodyPr>
          <a:lstStyle/>
          <a:p>
            <a:r>
              <a:rPr lang="en-US" dirty="0"/>
              <a:t>Histologically they contain mature tissue of the ectoderm (skin, hair follicles, sebaceous glands), mesodermal (muscle, urinary tissue), and ectodermal origin (such as lung, GI, etc.)</a:t>
            </a:r>
          </a:p>
          <a:p>
            <a:r>
              <a:rPr lang="en-US" dirty="0"/>
              <a:t>Macroscopically can appear as a </a:t>
            </a:r>
            <a:r>
              <a:rPr lang="en-US" dirty="0" err="1"/>
              <a:t>multicystic</a:t>
            </a:r>
            <a:r>
              <a:rPr lang="en-US" dirty="0"/>
              <a:t> mass that contains teeth, hair, and/or skin that is within a sebaceous, thick material</a:t>
            </a:r>
          </a:p>
        </p:txBody>
      </p:sp>
      <p:sp>
        <p:nvSpPr>
          <p:cNvPr id="5" name="TextBox 4">
            <a:extLst>
              <a:ext uri="{FF2B5EF4-FFF2-40B4-BE49-F238E27FC236}">
                <a16:creationId xmlns:a16="http://schemas.microsoft.com/office/drawing/2014/main" id="{A3E620B3-F188-418B-ABC9-83B5740E36CA}"/>
              </a:ext>
            </a:extLst>
          </p:cNvPr>
          <p:cNvSpPr txBox="1"/>
          <p:nvPr/>
        </p:nvSpPr>
        <p:spPr>
          <a:xfrm>
            <a:off x="-12700" y="6530975"/>
            <a:ext cx="12192000" cy="369332"/>
          </a:xfrm>
          <a:prstGeom prst="rect">
            <a:avLst/>
          </a:prstGeom>
          <a:noFill/>
        </p:spPr>
        <p:txBody>
          <a:bodyPr wrap="square">
            <a:spAutoFit/>
          </a:bodyPr>
          <a:lstStyle/>
          <a:p>
            <a:r>
              <a:rPr lang="en-US" dirty="0">
                <a:solidFill>
                  <a:schemeClr val="bg1"/>
                </a:solidFill>
              </a:rPr>
              <a:t>https://www.uptodate.com/contents/ovarian-germ-cell-tumors-pathology-epidemiology-clinical-manifestations-and-diagnosis</a:t>
            </a:r>
          </a:p>
        </p:txBody>
      </p:sp>
    </p:spTree>
    <p:extLst>
      <p:ext uri="{BB962C8B-B14F-4D97-AF65-F5344CB8AC3E}">
        <p14:creationId xmlns:p14="http://schemas.microsoft.com/office/powerpoint/2010/main" val="24701097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09D1D-0102-4894-948F-3FBC97058CC5}"/>
              </a:ext>
            </a:extLst>
          </p:cNvPr>
          <p:cNvSpPr>
            <a:spLocks noGrp="1"/>
          </p:cNvSpPr>
          <p:nvPr>
            <p:ph type="title"/>
          </p:nvPr>
        </p:nvSpPr>
        <p:spPr/>
        <p:txBody>
          <a:bodyPr/>
          <a:lstStyle/>
          <a:p>
            <a:r>
              <a:rPr lang="en-US" dirty="0"/>
              <a:t>Mature Cystic Ovarian Teratoma- Pelvic US Imaging</a:t>
            </a:r>
          </a:p>
        </p:txBody>
      </p:sp>
      <p:sp>
        <p:nvSpPr>
          <p:cNvPr id="3" name="Content Placeholder 2">
            <a:extLst>
              <a:ext uri="{FF2B5EF4-FFF2-40B4-BE49-F238E27FC236}">
                <a16:creationId xmlns:a16="http://schemas.microsoft.com/office/drawing/2014/main" id="{FF8F70E5-17F9-4B06-9D61-AC7DDCB4F72A}"/>
              </a:ext>
            </a:extLst>
          </p:cNvPr>
          <p:cNvSpPr>
            <a:spLocks noGrp="1"/>
          </p:cNvSpPr>
          <p:nvPr>
            <p:ph idx="1"/>
          </p:nvPr>
        </p:nvSpPr>
        <p:spPr>
          <a:xfrm>
            <a:off x="838200" y="1825625"/>
            <a:ext cx="10902043" cy="4351338"/>
          </a:xfrm>
        </p:spPr>
        <p:txBody>
          <a:bodyPr>
            <a:normAutofit/>
          </a:bodyPr>
          <a:lstStyle/>
          <a:p>
            <a:r>
              <a:rPr lang="en-US" dirty="0"/>
              <a:t>Preferred imaging modality</a:t>
            </a:r>
          </a:p>
          <a:p>
            <a:r>
              <a:rPr lang="en-US" dirty="0"/>
              <a:t>Usually seen as a cystic adnexal mass with some mural components</a:t>
            </a:r>
          </a:p>
          <a:p>
            <a:r>
              <a:rPr lang="en-US" dirty="0"/>
              <a:t>Sonographic features include:</a:t>
            </a:r>
          </a:p>
          <a:p>
            <a:pPr lvl="1"/>
            <a:r>
              <a:rPr lang="en-US" dirty="0"/>
              <a:t>Diffusely or partially echogenic mass with posterior sound attenuation from sebaceous material and hair in cyst cavity, </a:t>
            </a:r>
            <a:r>
              <a:rPr lang="en-US" u="sng" dirty="0"/>
              <a:t>tip-of-the-iceberg sign</a:t>
            </a:r>
          </a:p>
          <a:p>
            <a:pPr lvl="1"/>
            <a:r>
              <a:rPr lang="en-US" dirty="0"/>
              <a:t>Mural hyperechoic </a:t>
            </a:r>
            <a:r>
              <a:rPr lang="en-US" u="sng" dirty="0"/>
              <a:t>Rokitansky nodule </a:t>
            </a:r>
            <a:r>
              <a:rPr lang="en-US" dirty="0"/>
              <a:t>(dermoid plug)</a:t>
            </a:r>
          </a:p>
          <a:p>
            <a:pPr lvl="1"/>
            <a:r>
              <a:rPr lang="en-US" dirty="0"/>
              <a:t>Presence of fluid-levels, echogenic calcific components</a:t>
            </a:r>
          </a:p>
          <a:p>
            <a:pPr lvl="1"/>
            <a:r>
              <a:rPr lang="en-US" dirty="0"/>
              <a:t>Multiple thin, echogenic bands called </a:t>
            </a:r>
            <a:r>
              <a:rPr lang="en-US" u="sng" dirty="0"/>
              <a:t>dot-dash pattern</a:t>
            </a:r>
          </a:p>
          <a:p>
            <a:pPr lvl="1"/>
            <a:r>
              <a:rPr lang="en-US" dirty="0"/>
              <a:t>No internal vascularity on color doppler</a:t>
            </a:r>
          </a:p>
          <a:p>
            <a:pPr lvl="1"/>
            <a:r>
              <a:rPr lang="en-US" dirty="0" err="1"/>
              <a:t>Intracystic</a:t>
            </a:r>
            <a:r>
              <a:rPr lang="en-US" dirty="0"/>
              <a:t> </a:t>
            </a:r>
            <a:r>
              <a:rPr lang="en-US" u="sng" dirty="0"/>
              <a:t>floating ball sign</a:t>
            </a:r>
          </a:p>
          <a:p>
            <a:pPr lvl="1"/>
            <a:endParaRPr lang="en-US" dirty="0"/>
          </a:p>
          <a:p>
            <a:endParaRPr lang="en-US" dirty="0"/>
          </a:p>
        </p:txBody>
      </p:sp>
    </p:spTree>
    <p:extLst>
      <p:ext uri="{BB962C8B-B14F-4D97-AF65-F5344CB8AC3E}">
        <p14:creationId xmlns:p14="http://schemas.microsoft.com/office/powerpoint/2010/main" val="22643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09D1D-0102-4894-948F-3FBC97058CC5}"/>
              </a:ext>
            </a:extLst>
          </p:cNvPr>
          <p:cNvSpPr>
            <a:spLocks noGrp="1"/>
          </p:cNvSpPr>
          <p:nvPr>
            <p:ph type="title"/>
          </p:nvPr>
        </p:nvSpPr>
        <p:spPr/>
        <p:txBody>
          <a:bodyPr/>
          <a:lstStyle/>
          <a:p>
            <a:r>
              <a:rPr lang="en-US" dirty="0"/>
              <a:t>Mature Cystic Ovarian Teratoma- Pelvic US Imaging</a:t>
            </a:r>
          </a:p>
        </p:txBody>
      </p:sp>
      <p:sp>
        <p:nvSpPr>
          <p:cNvPr id="6" name="TextBox 5">
            <a:extLst>
              <a:ext uri="{FF2B5EF4-FFF2-40B4-BE49-F238E27FC236}">
                <a16:creationId xmlns:a16="http://schemas.microsoft.com/office/drawing/2014/main" id="{D409E963-996F-42B6-AA20-6071F608C5CF}"/>
              </a:ext>
            </a:extLst>
          </p:cNvPr>
          <p:cNvSpPr txBox="1"/>
          <p:nvPr/>
        </p:nvSpPr>
        <p:spPr>
          <a:xfrm>
            <a:off x="6673404" y="5484135"/>
            <a:ext cx="4680396" cy="646331"/>
          </a:xfrm>
          <a:prstGeom prst="rect">
            <a:avLst/>
          </a:prstGeom>
          <a:noFill/>
        </p:spPr>
        <p:txBody>
          <a:bodyPr wrap="square" rtlCol="0">
            <a:spAutoFit/>
          </a:bodyPr>
          <a:lstStyle/>
          <a:p>
            <a:r>
              <a:rPr lang="en-US" dirty="0"/>
              <a:t>Floating ball sign: Represents spherules of sebaceous or keratinoid debris</a:t>
            </a:r>
          </a:p>
        </p:txBody>
      </p:sp>
      <p:sp>
        <p:nvSpPr>
          <p:cNvPr id="9" name="TextBox 8">
            <a:extLst>
              <a:ext uri="{FF2B5EF4-FFF2-40B4-BE49-F238E27FC236}">
                <a16:creationId xmlns:a16="http://schemas.microsoft.com/office/drawing/2014/main" id="{72CE264C-334C-47FD-B1F4-848EC36D8771}"/>
              </a:ext>
            </a:extLst>
          </p:cNvPr>
          <p:cNvSpPr txBox="1"/>
          <p:nvPr/>
        </p:nvSpPr>
        <p:spPr>
          <a:xfrm>
            <a:off x="5828611" y="1348968"/>
            <a:ext cx="6098720" cy="369332"/>
          </a:xfrm>
          <a:prstGeom prst="rect">
            <a:avLst/>
          </a:prstGeom>
          <a:noFill/>
        </p:spPr>
        <p:txBody>
          <a:bodyPr wrap="square">
            <a:spAutoFit/>
          </a:bodyPr>
          <a:lstStyle/>
          <a:p>
            <a:r>
              <a:rPr lang="en-US" dirty="0"/>
              <a:t>https://radiopaedia.org/articles/floating-balls-sign?lang=us</a:t>
            </a:r>
          </a:p>
        </p:txBody>
      </p:sp>
      <p:pic>
        <p:nvPicPr>
          <p:cNvPr id="1028" name="Picture 4">
            <a:extLst>
              <a:ext uri="{FF2B5EF4-FFF2-40B4-BE49-F238E27FC236}">
                <a16:creationId xmlns:a16="http://schemas.microsoft.com/office/drawing/2014/main" id="{49A64602-B0E7-4E3A-BCC6-95FD4819A5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89405" y="1689000"/>
            <a:ext cx="5855026" cy="364312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2A16632-B339-4758-BEA8-25A9B3E12454}"/>
              </a:ext>
            </a:extLst>
          </p:cNvPr>
          <p:cNvSpPr txBox="1"/>
          <p:nvPr/>
        </p:nvSpPr>
        <p:spPr>
          <a:xfrm>
            <a:off x="163833" y="5478804"/>
            <a:ext cx="4591503" cy="646331"/>
          </a:xfrm>
          <a:prstGeom prst="rect">
            <a:avLst/>
          </a:prstGeom>
          <a:noFill/>
        </p:spPr>
        <p:txBody>
          <a:bodyPr wrap="square" rtlCol="0">
            <a:spAutoFit/>
          </a:bodyPr>
          <a:lstStyle/>
          <a:p>
            <a:r>
              <a:rPr lang="en-US" dirty="0"/>
              <a:t>Tip-of-the-iceberg sign: Acoustic shadowing from the hyperechoic part of the dermoid cyst</a:t>
            </a:r>
          </a:p>
        </p:txBody>
      </p:sp>
      <p:pic>
        <p:nvPicPr>
          <p:cNvPr id="12" name="Picture 11">
            <a:extLst>
              <a:ext uri="{FF2B5EF4-FFF2-40B4-BE49-F238E27FC236}">
                <a16:creationId xmlns:a16="http://schemas.microsoft.com/office/drawing/2014/main" id="{445E337F-4E05-44D4-A83A-D3F0FE256675}"/>
              </a:ext>
            </a:extLst>
          </p:cNvPr>
          <p:cNvPicPr>
            <a:picLocks noChangeAspect="1"/>
          </p:cNvPicPr>
          <p:nvPr/>
        </p:nvPicPr>
        <p:blipFill>
          <a:blip r:embed="rId4"/>
          <a:stretch>
            <a:fillRect/>
          </a:stretch>
        </p:blipFill>
        <p:spPr>
          <a:xfrm>
            <a:off x="163833" y="1690688"/>
            <a:ext cx="5157014" cy="3710082"/>
          </a:xfrm>
          <a:prstGeom prst="rect">
            <a:avLst/>
          </a:prstGeom>
        </p:spPr>
      </p:pic>
      <p:sp>
        <p:nvSpPr>
          <p:cNvPr id="17" name="TextBox 16">
            <a:extLst>
              <a:ext uri="{FF2B5EF4-FFF2-40B4-BE49-F238E27FC236}">
                <a16:creationId xmlns:a16="http://schemas.microsoft.com/office/drawing/2014/main" id="{378E447C-7EFE-4826-B42F-AE068C7C12B4}"/>
              </a:ext>
            </a:extLst>
          </p:cNvPr>
          <p:cNvSpPr txBox="1"/>
          <p:nvPr/>
        </p:nvSpPr>
        <p:spPr>
          <a:xfrm>
            <a:off x="-48987" y="6558190"/>
            <a:ext cx="11007693" cy="369332"/>
          </a:xfrm>
          <a:prstGeom prst="rect">
            <a:avLst/>
          </a:prstGeom>
          <a:noFill/>
        </p:spPr>
        <p:txBody>
          <a:bodyPr wrap="none" rtlCol="0">
            <a:spAutoFit/>
          </a:bodyPr>
          <a:lstStyle/>
          <a:p>
            <a:r>
              <a:rPr lang="en-US" dirty="0">
                <a:solidFill>
                  <a:schemeClr val="bg1"/>
                </a:solidFill>
              </a:rPr>
              <a:t>Ravi G, B Swetha. Categorization of Ovarian </a:t>
            </a:r>
            <a:r>
              <a:rPr lang="en-US" dirty="0" err="1">
                <a:solidFill>
                  <a:schemeClr val="bg1"/>
                </a:solidFill>
              </a:rPr>
              <a:t>Dermoids</a:t>
            </a:r>
            <a:r>
              <a:rPr lang="en-US" dirty="0">
                <a:solidFill>
                  <a:schemeClr val="bg1"/>
                </a:solidFill>
              </a:rPr>
              <a:t> Depending Upon Their Sonographic Appearances. IOSR-JDMS.</a:t>
            </a:r>
          </a:p>
        </p:txBody>
      </p:sp>
    </p:spTree>
    <p:extLst>
      <p:ext uri="{BB962C8B-B14F-4D97-AF65-F5344CB8AC3E}">
        <p14:creationId xmlns:p14="http://schemas.microsoft.com/office/powerpoint/2010/main" val="17917815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09D1D-0102-4894-948F-3FBC97058CC5}"/>
              </a:ext>
            </a:extLst>
          </p:cNvPr>
          <p:cNvSpPr>
            <a:spLocks noGrp="1"/>
          </p:cNvSpPr>
          <p:nvPr>
            <p:ph type="title"/>
          </p:nvPr>
        </p:nvSpPr>
        <p:spPr/>
        <p:txBody>
          <a:bodyPr/>
          <a:lstStyle/>
          <a:p>
            <a:r>
              <a:rPr lang="en-US" dirty="0"/>
              <a:t>Mature Cystic Ovarian Teratoma- Pelvic US Imaging</a:t>
            </a:r>
          </a:p>
        </p:txBody>
      </p:sp>
      <p:sp>
        <p:nvSpPr>
          <p:cNvPr id="8" name="TextBox 7">
            <a:extLst>
              <a:ext uri="{FF2B5EF4-FFF2-40B4-BE49-F238E27FC236}">
                <a16:creationId xmlns:a16="http://schemas.microsoft.com/office/drawing/2014/main" id="{E2A16632-B339-4758-BEA8-25A9B3E12454}"/>
              </a:ext>
            </a:extLst>
          </p:cNvPr>
          <p:cNvSpPr txBox="1"/>
          <p:nvPr/>
        </p:nvSpPr>
        <p:spPr>
          <a:xfrm>
            <a:off x="0" y="5162314"/>
            <a:ext cx="5127171" cy="923330"/>
          </a:xfrm>
          <a:prstGeom prst="rect">
            <a:avLst/>
          </a:prstGeom>
          <a:noFill/>
        </p:spPr>
        <p:txBody>
          <a:bodyPr wrap="square" rtlCol="0">
            <a:spAutoFit/>
          </a:bodyPr>
          <a:lstStyle/>
          <a:p>
            <a:r>
              <a:rPr lang="en-US" dirty="0"/>
              <a:t>Dermoid plug/Rokitansky nodule: Densely echogenic nodule with posterior acoustic shadowing projecting into the lumen of the mature cystic teratoma</a:t>
            </a:r>
          </a:p>
        </p:txBody>
      </p:sp>
      <p:pic>
        <p:nvPicPr>
          <p:cNvPr id="5" name="Picture 4">
            <a:extLst>
              <a:ext uri="{FF2B5EF4-FFF2-40B4-BE49-F238E27FC236}">
                <a16:creationId xmlns:a16="http://schemas.microsoft.com/office/drawing/2014/main" id="{687CF2C0-76A3-4253-B6C7-2E55CF94B7E1}"/>
              </a:ext>
            </a:extLst>
          </p:cNvPr>
          <p:cNvPicPr>
            <a:picLocks noChangeAspect="1"/>
          </p:cNvPicPr>
          <p:nvPr/>
        </p:nvPicPr>
        <p:blipFill>
          <a:blip r:embed="rId3"/>
          <a:stretch>
            <a:fillRect/>
          </a:stretch>
        </p:blipFill>
        <p:spPr>
          <a:xfrm>
            <a:off x="286836" y="1695686"/>
            <a:ext cx="4585252" cy="3466628"/>
          </a:xfrm>
          <a:prstGeom prst="rect">
            <a:avLst/>
          </a:prstGeom>
        </p:spPr>
      </p:pic>
      <p:pic>
        <p:nvPicPr>
          <p:cNvPr id="11" name="Picture 10">
            <a:extLst>
              <a:ext uri="{FF2B5EF4-FFF2-40B4-BE49-F238E27FC236}">
                <a16:creationId xmlns:a16="http://schemas.microsoft.com/office/drawing/2014/main" id="{16EBF2E3-DD75-4F5E-B41B-4BA22D2E8E04}"/>
              </a:ext>
            </a:extLst>
          </p:cNvPr>
          <p:cNvPicPr>
            <a:picLocks noChangeAspect="1"/>
          </p:cNvPicPr>
          <p:nvPr/>
        </p:nvPicPr>
        <p:blipFill>
          <a:blip r:embed="rId4"/>
          <a:stretch>
            <a:fillRect/>
          </a:stretch>
        </p:blipFill>
        <p:spPr>
          <a:xfrm>
            <a:off x="6193035" y="1679244"/>
            <a:ext cx="4851253" cy="3667735"/>
          </a:xfrm>
          <a:prstGeom prst="rect">
            <a:avLst/>
          </a:prstGeom>
        </p:spPr>
      </p:pic>
      <p:sp>
        <p:nvSpPr>
          <p:cNvPr id="12" name="TextBox 11">
            <a:extLst>
              <a:ext uri="{FF2B5EF4-FFF2-40B4-BE49-F238E27FC236}">
                <a16:creationId xmlns:a16="http://schemas.microsoft.com/office/drawing/2014/main" id="{56D46404-C583-401A-B323-8AD39C5A7AFE}"/>
              </a:ext>
            </a:extLst>
          </p:cNvPr>
          <p:cNvSpPr txBox="1"/>
          <p:nvPr/>
        </p:nvSpPr>
        <p:spPr>
          <a:xfrm>
            <a:off x="6085114" y="5346980"/>
            <a:ext cx="5889171" cy="646331"/>
          </a:xfrm>
          <a:prstGeom prst="rect">
            <a:avLst/>
          </a:prstGeom>
          <a:noFill/>
        </p:spPr>
        <p:txBody>
          <a:bodyPr wrap="square" rtlCol="0">
            <a:spAutoFit/>
          </a:bodyPr>
          <a:lstStyle/>
          <a:p>
            <a:r>
              <a:rPr lang="en-US" dirty="0"/>
              <a:t>Dot-dash pattern/Dermoid mesh: Short and long echogenic lines seen within a dermoid cyst due to the presence of hair</a:t>
            </a:r>
          </a:p>
        </p:txBody>
      </p:sp>
      <p:sp>
        <p:nvSpPr>
          <p:cNvPr id="13" name="TextBox 12">
            <a:extLst>
              <a:ext uri="{FF2B5EF4-FFF2-40B4-BE49-F238E27FC236}">
                <a16:creationId xmlns:a16="http://schemas.microsoft.com/office/drawing/2014/main" id="{F08E455F-F2AF-473A-A6FF-855371578C99}"/>
              </a:ext>
            </a:extLst>
          </p:cNvPr>
          <p:cNvSpPr txBox="1"/>
          <p:nvPr/>
        </p:nvSpPr>
        <p:spPr>
          <a:xfrm>
            <a:off x="-32658" y="6541862"/>
            <a:ext cx="11007693" cy="369332"/>
          </a:xfrm>
          <a:prstGeom prst="rect">
            <a:avLst/>
          </a:prstGeom>
          <a:noFill/>
        </p:spPr>
        <p:txBody>
          <a:bodyPr wrap="none" rtlCol="0">
            <a:spAutoFit/>
          </a:bodyPr>
          <a:lstStyle/>
          <a:p>
            <a:r>
              <a:rPr lang="en-US" dirty="0">
                <a:solidFill>
                  <a:schemeClr val="bg1"/>
                </a:solidFill>
              </a:rPr>
              <a:t>Ravi G, B Swetha. Categorization of Ovarian </a:t>
            </a:r>
            <a:r>
              <a:rPr lang="en-US" dirty="0" err="1">
                <a:solidFill>
                  <a:schemeClr val="bg1"/>
                </a:solidFill>
              </a:rPr>
              <a:t>Dermoids</a:t>
            </a:r>
            <a:r>
              <a:rPr lang="en-US" dirty="0">
                <a:solidFill>
                  <a:schemeClr val="bg1"/>
                </a:solidFill>
              </a:rPr>
              <a:t> Depending Upon Their Sonographic Appearances. IOSR-JDMS.</a:t>
            </a:r>
          </a:p>
        </p:txBody>
      </p:sp>
    </p:spTree>
    <p:extLst>
      <p:ext uri="{BB962C8B-B14F-4D97-AF65-F5344CB8AC3E}">
        <p14:creationId xmlns:p14="http://schemas.microsoft.com/office/powerpoint/2010/main" val="2778684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09D1D-0102-4894-948F-3FBC97058CC5}"/>
              </a:ext>
            </a:extLst>
          </p:cNvPr>
          <p:cNvSpPr>
            <a:spLocks noGrp="1"/>
          </p:cNvSpPr>
          <p:nvPr>
            <p:ph type="title"/>
          </p:nvPr>
        </p:nvSpPr>
        <p:spPr>
          <a:xfrm>
            <a:off x="212271" y="365125"/>
            <a:ext cx="11723915" cy="1325563"/>
          </a:xfrm>
        </p:spPr>
        <p:txBody>
          <a:bodyPr/>
          <a:lstStyle/>
          <a:p>
            <a:r>
              <a:rPr lang="en-US" dirty="0"/>
              <a:t>Mature Cystic Ovarian Teratoma- Imaging CT/MRI</a:t>
            </a:r>
          </a:p>
        </p:txBody>
      </p:sp>
      <p:sp>
        <p:nvSpPr>
          <p:cNvPr id="3" name="Content Placeholder 2">
            <a:extLst>
              <a:ext uri="{FF2B5EF4-FFF2-40B4-BE49-F238E27FC236}">
                <a16:creationId xmlns:a16="http://schemas.microsoft.com/office/drawing/2014/main" id="{D92E72FE-9C1A-41FE-B543-BF9D19D3C1C0}"/>
              </a:ext>
            </a:extLst>
          </p:cNvPr>
          <p:cNvSpPr>
            <a:spLocks noGrp="1"/>
          </p:cNvSpPr>
          <p:nvPr>
            <p:ph idx="1"/>
          </p:nvPr>
        </p:nvSpPr>
        <p:spPr>
          <a:xfrm>
            <a:off x="593269" y="1711322"/>
            <a:ext cx="10515600" cy="4351338"/>
          </a:xfrm>
        </p:spPr>
        <p:txBody>
          <a:bodyPr>
            <a:normAutofit fontScale="92500" lnSpcReduction="10000"/>
          </a:bodyPr>
          <a:lstStyle/>
          <a:p>
            <a:r>
              <a:rPr lang="en-US" dirty="0"/>
              <a:t>CT with contrast </a:t>
            </a:r>
          </a:p>
          <a:p>
            <a:pPr lvl="1"/>
            <a:r>
              <a:rPr lang="en-US" sz="2200" dirty="0"/>
              <a:t>High sensitivity in the diagnosis of cystic teratomas</a:t>
            </a:r>
          </a:p>
          <a:p>
            <a:pPr lvl="1"/>
            <a:r>
              <a:rPr lang="en-US" sz="2200" dirty="0"/>
              <a:t>Not routinely recommended as initial modality due to ionizing radiation</a:t>
            </a:r>
          </a:p>
          <a:p>
            <a:pPr lvl="1"/>
            <a:r>
              <a:rPr lang="en-US" sz="2200" dirty="0"/>
              <a:t>Demonstrate areas of fat, fat-fluid levels, calcification, Rokitansky protuberance, and tufts of hair</a:t>
            </a:r>
          </a:p>
          <a:p>
            <a:pPr lvl="1"/>
            <a:r>
              <a:rPr lang="en-US" sz="2200" dirty="0"/>
              <a:t>Suspect transformation when size exceeds 10 cm, or if cyst has soft tissue plugs and irregular borders (cauliflower appearance)</a:t>
            </a:r>
          </a:p>
          <a:p>
            <a:pPr lvl="1"/>
            <a:r>
              <a:rPr lang="en-US" sz="2200" dirty="0"/>
              <a:t>When ruptured, can see characteristic hypoattenuating fatty fluid as anti-dependent pockets, can also see stranded mesentery and thickened peritoneum if there is/was chemical peritonitis</a:t>
            </a:r>
          </a:p>
          <a:p>
            <a:r>
              <a:rPr lang="en-US" dirty="0"/>
              <a:t>MRI</a:t>
            </a:r>
          </a:p>
          <a:p>
            <a:pPr lvl="1"/>
            <a:r>
              <a:rPr lang="en-US" sz="2200" dirty="0"/>
              <a:t>Usually reserved for difficult cases but is very good at seeing fat components</a:t>
            </a:r>
          </a:p>
          <a:p>
            <a:pPr lvl="1"/>
            <a:r>
              <a:rPr lang="en-US" sz="2200" dirty="0"/>
              <a:t>Can use enhancement to identify solid invasive components which can help locally stage malignant variants</a:t>
            </a:r>
          </a:p>
        </p:txBody>
      </p:sp>
      <p:sp>
        <p:nvSpPr>
          <p:cNvPr id="6" name="TextBox 5">
            <a:extLst>
              <a:ext uri="{FF2B5EF4-FFF2-40B4-BE49-F238E27FC236}">
                <a16:creationId xmlns:a16="http://schemas.microsoft.com/office/drawing/2014/main" id="{24C21669-177A-46C1-9759-9158DA9DE50D}"/>
              </a:ext>
            </a:extLst>
          </p:cNvPr>
          <p:cNvSpPr txBox="1"/>
          <p:nvPr/>
        </p:nvSpPr>
        <p:spPr>
          <a:xfrm>
            <a:off x="44898" y="6511245"/>
            <a:ext cx="9948182" cy="369332"/>
          </a:xfrm>
          <a:prstGeom prst="rect">
            <a:avLst/>
          </a:prstGeom>
          <a:noFill/>
        </p:spPr>
        <p:txBody>
          <a:bodyPr wrap="square">
            <a:spAutoFit/>
          </a:bodyPr>
          <a:lstStyle/>
          <a:p>
            <a:r>
              <a:rPr lang="en-US" dirty="0">
                <a:solidFill>
                  <a:schemeClr val="bg1"/>
                </a:solidFill>
              </a:rPr>
              <a:t>https://radiopaedia.org/articles/mature-cystic-ovarian-teratoma-1?lang=us</a:t>
            </a:r>
          </a:p>
        </p:txBody>
      </p:sp>
    </p:spTree>
    <p:extLst>
      <p:ext uri="{BB962C8B-B14F-4D97-AF65-F5344CB8AC3E}">
        <p14:creationId xmlns:p14="http://schemas.microsoft.com/office/powerpoint/2010/main" val="34249126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09D1D-0102-4894-948F-3FBC97058CC5}"/>
              </a:ext>
            </a:extLst>
          </p:cNvPr>
          <p:cNvSpPr>
            <a:spLocks noGrp="1"/>
          </p:cNvSpPr>
          <p:nvPr>
            <p:ph type="title"/>
          </p:nvPr>
        </p:nvSpPr>
        <p:spPr/>
        <p:txBody>
          <a:bodyPr/>
          <a:lstStyle/>
          <a:p>
            <a:r>
              <a:rPr lang="en-US" dirty="0"/>
              <a:t>Mature Cystic Ovarian Teratoma- CT/MRI</a:t>
            </a:r>
          </a:p>
        </p:txBody>
      </p:sp>
      <p:sp>
        <p:nvSpPr>
          <p:cNvPr id="13" name="TextBox 12">
            <a:extLst>
              <a:ext uri="{FF2B5EF4-FFF2-40B4-BE49-F238E27FC236}">
                <a16:creationId xmlns:a16="http://schemas.microsoft.com/office/drawing/2014/main" id="{F08E455F-F2AF-473A-A6FF-855371578C99}"/>
              </a:ext>
            </a:extLst>
          </p:cNvPr>
          <p:cNvSpPr txBox="1"/>
          <p:nvPr/>
        </p:nvSpPr>
        <p:spPr>
          <a:xfrm>
            <a:off x="-32658" y="6541862"/>
            <a:ext cx="9838591" cy="369332"/>
          </a:xfrm>
          <a:prstGeom prst="rect">
            <a:avLst/>
          </a:prstGeom>
          <a:noFill/>
        </p:spPr>
        <p:txBody>
          <a:bodyPr wrap="none" rtlCol="0">
            <a:spAutoFit/>
          </a:bodyPr>
          <a:lstStyle/>
          <a:p>
            <a:r>
              <a:rPr lang="en-US" dirty="0">
                <a:solidFill>
                  <a:schemeClr val="bg1"/>
                </a:solidFill>
                <a:hlinkClick r:id="rId3"/>
              </a:rPr>
              <a:t>https://radiopaedia.org/articles/mature-cystic-ovarian-teratoma-1?lang=us</a:t>
            </a:r>
            <a:r>
              <a:rPr lang="en-US" dirty="0">
                <a:solidFill>
                  <a:schemeClr val="bg1"/>
                </a:solidFill>
              </a:rPr>
              <a:t>     Case 46, Case 17, Case 6 </a:t>
            </a:r>
          </a:p>
        </p:txBody>
      </p:sp>
      <p:pic>
        <p:nvPicPr>
          <p:cNvPr id="3074" name="Picture 2">
            <a:extLst>
              <a:ext uri="{FF2B5EF4-FFF2-40B4-BE49-F238E27FC236}">
                <a16:creationId xmlns:a16="http://schemas.microsoft.com/office/drawing/2014/main" id="{62084991-88CE-4F1E-A871-4FBDFC5356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9768" y="1311275"/>
            <a:ext cx="3435803" cy="296678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AC4CC0AB-FD84-40ED-BCFB-68E996F2EEAA}"/>
              </a:ext>
            </a:extLst>
          </p:cNvPr>
          <p:cNvSpPr txBox="1"/>
          <p:nvPr/>
        </p:nvSpPr>
        <p:spPr>
          <a:xfrm>
            <a:off x="319768" y="4506685"/>
            <a:ext cx="3435803" cy="1200329"/>
          </a:xfrm>
          <a:prstGeom prst="rect">
            <a:avLst/>
          </a:prstGeom>
          <a:noFill/>
        </p:spPr>
        <p:txBody>
          <a:bodyPr wrap="square" rtlCol="0">
            <a:spAutoFit/>
          </a:bodyPr>
          <a:lstStyle/>
          <a:p>
            <a:r>
              <a:rPr lang="en-US" dirty="0"/>
              <a:t>CT. Floating ball sign, also has been called </a:t>
            </a:r>
            <a:r>
              <a:rPr lang="en-US" dirty="0" err="1"/>
              <a:t>Pokemon</a:t>
            </a:r>
            <a:r>
              <a:rPr lang="en-US" dirty="0"/>
              <a:t> sign when there is a single large ball floating at a fat-fluid interface</a:t>
            </a:r>
          </a:p>
        </p:txBody>
      </p:sp>
      <p:sp>
        <p:nvSpPr>
          <p:cNvPr id="9" name="TextBox 8">
            <a:extLst>
              <a:ext uri="{FF2B5EF4-FFF2-40B4-BE49-F238E27FC236}">
                <a16:creationId xmlns:a16="http://schemas.microsoft.com/office/drawing/2014/main" id="{68C1970A-05D1-4A8C-B9CD-57730A5EDB44}"/>
              </a:ext>
            </a:extLst>
          </p:cNvPr>
          <p:cNvSpPr txBox="1"/>
          <p:nvPr/>
        </p:nvSpPr>
        <p:spPr>
          <a:xfrm>
            <a:off x="9492697" y="5144209"/>
            <a:ext cx="1156407" cy="369332"/>
          </a:xfrm>
          <a:prstGeom prst="rect">
            <a:avLst/>
          </a:prstGeom>
          <a:noFill/>
        </p:spPr>
        <p:txBody>
          <a:bodyPr wrap="none" rtlCol="0">
            <a:spAutoFit/>
          </a:bodyPr>
          <a:lstStyle/>
          <a:p>
            <a:r>
              <a:rPr lang="en-US" dirty="0"/>
              <a:t>Sagittal T2</a:t>
            </a:r>
          </a:p>
        </p:txBody>
      </p:sp>
      <p:pic>
        <p:nvPicPr>
          <p:cNvPr id="3078" name="Picture 6">
            <a:extLst>
              <a:ext uri="{FF2B5EF4-FFF2-40B4-BE49-F238E27FC236}">
                <a16:creationId xmlns:a16="http://schemas.microsoft.com/office/drawing/2014/main" id="{729F9A28-C3A1-4CA2-946D-44291D85DC3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8802" r="8960"/>
          <a:stretch/>
        </p:blipFill>
        <p:spPr bwMode="auto">
          <a:xfrm>
            <a:off x="4274003" y="1318827"/>
            <a:ext cx="3165702" cy="3849439"/>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FB88265D-3319-432D-9596-89442A01D8AA}"/>
              </a:ext>
            </a:extLst>
          </p:cNvPr>
          <p:cNvSpPr txBox="1"/>
          <p:nvPr/>
        </p:nvSpPr>
        <p:spPr>
          <a:xfrm>
            <a:off x="4468253" y="5364823"/>
            <a:ext cx="3237809" cy="369332"/>
          </a:xfrm>
          <a:prstGeom prst="rect">
            <a:avLst/>
          </a:prstGeom>
          <a:noFill/>
        </p:spPr>
        <p:txBody>
          <a:bodyPr wrap="none" rtlCol="0">
            <a:spAutoFit/>
          </a:bodyPr>
          <a:lstStyle/>
          <a:p>
            <a:r>
              <a:rPr lang="en-US" dirty="0"/>
              <a:t>CT bilateral lesions, coronal view</a:t>
            </a:r>
          </a:p>
        </p:txBody>
      </p:sp>
      <p:pic>
        <p:nvPicPr>
          <p:cNvPr id="3080" name="Picture 8">
            <a:extLst>
              <a:ext uri="{FF2B5EF4-FFF2-40B4-BE49-F238E27FC236}">
                <a16:creationId xmlns:a16="http://schemas.microsoft.com/office/drawing/2014/main" id="{433C6189-DE1D-4E9E-B3F1-574D6CEC13F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22793" y="1344459"/>
            <a:ext cx="3849439" cy="38494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50189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E31B0-B653-41BC-94EE-2104792F0A69}"/>
              </a:ext>
            </a:extLst>
          </p:cNvPr>
          <p:cNvSpPr>
            <a:spLocks noGrp="1"/>
          </p:cNvSpPr>
          <p:nvPr>
            <p:ph type="title"/>
          </p:nvPr>
        </p:nvSpPr>
        <p:spPr/>
        <p:txBody>
          <a:bodyPr/>
          <a:lstStyle/>
          <a:p>
            <a:r>
              <a:rPr lang="en-US" dirty="0"/>
              <a:t>Mature Cystic Ovarian Teratoma</a:t>
            </a:r>
          </a:p>
        </p:txBody>
      </p:sp>
      <p:sp>
        <p:nvSpPr>
          <p:cNvPr id="3" name="Content Placeholder 2">
            <a:extLst>
              <a:ext uri="{FF2B5EF4-FFF2-40B4-BE49-F238E27FC236}">
                <a16:creationId xmlns:a16="http://schemas.microsoft.com/office/drawing/2014/main" id="{FE9E2696-593D-4C91-8105-E7769D4839E2}"/>
              </a:ext>
            </a:extLst>
          </p:cNvPr>
          <p:cNvSpPr>
            <a:spLocks noGrp="1"/>
          </p:cNvSpPr>
          <p:nvPr>
            <p:ph idx="1"/>
          </p:nvPr>
        </p:nvSpPr>
        <p:spPr/>
        <p:txBody>
          <a:bodyPr>
            <a:normAutofit/>
          </a:bodyPr>
          <a:lstStyle/>
          <a:p>
            <a:r>
              <a:rPr lang="en-US" dirty="0"/>
              <a:t>Clinical Manifestations</a:t>
            </a:r>
          </a:p>
          <a:p>
            <a:pPr lvl="1"/>
            <a:r>
              <a:rPr lang="en-US" dirty="0"/>
              <a:t>Most women are asymptomatic, but can be symptomatic especially with larger cysts</a:t>
            </a:r>
          </a:p>
          <a:p>
            <a:pPr lvl="1"/>
            <a:r>
              <a:rPr lang="en-US" dirty="0"/>
              <a:t>Torsion is not uncommon, but rupture is uncommon but can result in shock, hemorrhage, or/and a marked granulomatous reaction that can cause adhesions (chemical peritonitis)</a:t>
            </a:r>
          </a:p>
          <a:p>
            <a:pPr lvl="1"/>
            <a:r>
              <a:rPr lang="en-US" dirty="0"/>
              <a:t>Anti-N-methyl-D-aspartate (NMDA) receptor encephalitis is a rare condition that can be associated</a:t>
            </a:r>
          </a:p>
          <a:p>
            <a:r>
              <a:rPr lang="en-US" dirty="0"/>
              <a:t>Can be diagnosed noninvasively by imaging like ultrasound, but definitive diagnosis is made during surgical excision</a:t>
            </a:r>
          </a:p>
        </p:txBody>
      </p:sp>
      <p:sp>
        <p:nvSpPr>
          <p:cNvPr id="5" name="TextBox 4">
            <a:extLst>
              <a:ext uri="{FF2B5EF4-FFF2-40B4-BE49-F238E27FC236}">
                <a16:creationId xmlns:a16="http://schemas.microsoft.com/office/drawing/2014/main" id="{A3E620B3-F188-418B-ABC9-83B5740E36CA}"/>
              </a:ext>
            </a:extLst>
          </p:cNvPr>
          <p:cNvSpPr txBox="1"/>
          <p:nvPr/>
        </p:nvSpPr>
        <p:spPr>
          <a:xfrm>
            <a:off x="-12700" y="6530975"/>
            <a:ext cx="12192000" cy="369332"/>
          </a:xfrm>
          <a:prstGeom prst="rect">
            <a:avLst/>
          </a:prstGeom>
          <a:noFill/>
        </p:spPr>
        <p:txBody>
          <a:bodyPr wrap="square">
            <a:spAutoFit/>
          </a:bodyPr>
          <a:lstStyle/>
          <a:p>
            <a:r>
              <a:rPr lang="en-US" dirty="0">
                <a:solidFill>
                  <a:schemeClr val="bg1"/>
                </a:solidFill>
              </a:rPr>
              <a:t>https://www.uptodate.com/contents/ovarian-germ-cell-tumors-pathology-epidemiology-clinical-manifestations-and-diagnosis</a:t>
            </a:r>
          </a:p>
        </p:txBody>
      </p:sp>
    </p:spTree>
    <p:extLst>
      <p:ext uri="{BB962C8B-B14F-4D97-AF65-F5344CB8AC3E}">
        <p14:creationId xmlns:p14="http://schemas.microsoft.com/office/powerpoint/2010/main" val="3449918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E31B0-B653-41BC-94EE-2104792F0A69}"/>
              </a:ext>
            </a:extLst>
          </p:cNvPr>
          <p:cNvSpPr>
            <a:spLocks noGrp="1"/>
          </p:cNvSpPr>
          <p:nvPr>
            <p:ph type="title"/>
          </p:nvPr>
        </p:nvSpPr>
        <p:spPr/>
        <p:txBody>
          <a:bodyPr/>
          <a:lstStyle/>
          <a:p>
            <a:r>
              <a:rPr lang="en-US" dirty="0"/>
              <a:t>Mature Cystic Ovarian Teratoma</a:t>
            </a:r>
          </a:p>
        </p:txBody>
      </p:sp>
      <p:sp>
        <p:nvSpPr>
          <p:cNvPr id="3" name="Content Placeholder 2">
            <a:extLst>
              <a:ext uri="{FF2B5EF4-FFF2-40B4-BE49-F238E27FC236}">
                <a16:creationId xmlns:a16="http://schemas.microsoft.com/office/drawing/2014/main" id="{FE9E2696-593D-4C91-8105-E7769D4839E2}"/>
              </a:ext>
            </a:extLst>
          </p:cNvPr>
          <p:cNvSpPr>
            <a:spLocks noGrp="1"/>
          </p:cNvSpPr>
          <p:nvPr>
            <p:ph idx="1"/>
          </p:nvPr>
        </p:nvSpPr>
        <p:spPr/>
        <p:txBody>
          <a:bodyPr>
            <a:normAutofit fontScale="92500" lnSpcReduction="10000"/>
          </a:bodyPr>
          <a:lstStyle/>
          <a:p>
            <a:r>
              <a:rPr lang="en-US" dirty="0"/>
              <a:t>Malignant transformation:</a:t>
            </a:r>
          </a:p>
          <a:p>
            <a:pPr lvl="1"/>
            <a:r>
              <a:rPr lang="en-US" dirty="0"/>
              <a:t>Occurs in 0.2-2% of mature cystic teratomas, with squamous cell carcinoma being the most common secondary neoplasm</a:t>
            </a:r>
          </a:p>
          <a:p>
            <a:pPr lvl="1"/>
            <a:r>
              <a:rPr lang="en-US" dirty="0"/>
              <a:t>Can also have thyroid carcinoma, sarcoma, adenocarcinoma, basal cell carcinoma, melanoma, etc.</a:t>
            </a:r>
          </a:p>
          <a:p>
            <a:r>
              <a:rPr lang="en-US" dirty="0"/>
              <a:t>Treatment:</a:t>
            </a:r>
          </a:p>
          <a:p>
            <a:pPr lvl="1"/>
            <a:r>
              <a:rPr lang="en-US" dirty="0"/>
              <a:t>Since many mature cystic ovarian teratomas are slow growing (1-2mm a year), usually annual follow-up is recommended to monitor growth of &lt;7cm lesion</a:t>
            </a:r>
          </a:p>
          <a:p>
            <a:pPr lvl="1"/>
            <a:r>
              <a:rPr lang="en-US" dirty="0"/>
              <a:t>After 7cm, resection via ovarian cystectomy either via laparoscopy or laparotomy is typically advised to preserve ovarian tissue and avoid potential complications such as torsion, rupture, or malignant transformation</a:t>
            </a:r>
          </a:p>
          <a:p>
            <a:pPr lvl="1"/>
            <a:r>
              <a:rPr lang="en-US" dirty="0"/>
              <a:t>If there is malignant transformation, treatment must be tailored to the transformed histology </a:t>
            </a:r>
          </a:p>
        </p:txBody>
      </p:sp>
      <p:sp>
        <p:nvSpPr>
          <p:cNvPr id="5" name="TextBox 4">
            <a:extLst>
              <a:ext uri="{FF2B5EF4-FFF2-40B4-BE49-F238E27FC236}">
                <a16:creationId xmlns:a16="http://schemas.microsoft.com/office/drawing/2014/main" id="{A3E620B3-F188-418B-ABC9-83B5740E36CA}"/>
              </a:ext>
            </a:extLst>
          </p:cNvPr>
          <p:cNvSpPr txBox="1"/>
          <p:nvPr/>
        </p:nvSpPr>
        <p:spPr>
          <a:xfrm>
            <a:off x="-12700" y="6530975"/>
            <a:ext cx="12192000" cy="369332"/>
          </a:xfrm>
          <a:prstGeom prst="rect">
            <a:avLst/>
          </a:prstGeom>
          <a:noFill/>
        </p:spPr>
        <p:txBody>
          <a:bodyPr wrap="square">
            <a:spAutoFit/>
          </a:bodyPr>
          <a:lstStyle/>
          <a:p>
            <a:r>
              <a:rPr lang="en-US" dirty="0">
                <a:solidFill>
                  <a:schemeClr val="bg1"/>
                </a:solidFill>
              </a:rPr>
              <a:t>https://www.uptodate.com/contents/ovarian-germ-cell-tumors-pathology-epidemiology-clinical-manifestations-and-diagnosis</a:t>
            </a:r>
          </a:p>
        </p:txBody>
      </p:sp>
    </p:spTree>
    <p:extLst>
      <p:ext uri="{BB962C8B-B14F-4D97-AF65-F5344CB8AC3E}">
        <p14:creationId xmlns:p14="http://schemas.microsoft.com/office/powerpoint/2010/main" val="25298729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845AECE-0DF0-4BF4-971B-1F58D548E391}"/>
              </a:ext>
            </a:extLst>
          </p:cNvPr>
          <p:cNvSpPr>
            <a:spLocks noGrp="1"/>
          </p:cNvSpPr>
          <p:nvPr>
            <p:ph type="title"/>
          </p:nvPr>
        </p:nvSpPr>
        <p:spPr/>
        <p:txBody>
          <a:bodyPr/>
          <a:lstStyle/>
          <a:p>
            <a:r>
              <a:rPr lang="en-US" dirty="0"/>
              <a:t>Working Diagnosis</a:t>
            </a:r>
          </a:p>
        </p:txBody>
      </p:sp>
      <p:sp>
        <p:nvSpPr>
          <p:cNvPr id="8" name="Content Placeholder 7">
            <a:extLst>
              <a:ext uri="{FF2B5EF4-FFF2-40B4-BE49-F238E27FC236}">
                <a16:creationId xmlns:a16="http://schemas.microsoft.com/office/drawing/2014/main" id="{B8B29CA3-1B25-4C6C-ABFE-64326863F68B}"/>
              </a:ext>
            </a:extLst>
          </p:cNvPr>
          <p:cNvSpPr>
            <a:spLocks noGrp="1"/>
          </p:cNvSpPr>
          <p:nvPr>
            <p:ph idx="1"/>
          </p:nvPr>
        </p:nvSpPr>
        <p:spPr>
          <a:xfrm>
            <a:off x="838200" y="2298036"/>
            <a:ext cx="10515600" cy="1751450"/>
          </a:xfrm>
        </p:spPr>
        <p:txBody>
          <a:bodyPr>
            <a:normAutofit fontScale="70000" lnSpcReduction="20000"/>
          </a:bodyPr>
          <a:lstStyle/>
          <a:p>
            <a:r>
              <a:rPr lang="en-US" sz="5000" dirty="0"/>
              <a:t>Likely Mature Cystic Ovarian Teratoma, final path is pending</a:t>
            </a:r>
          </a:p>
          <a:p>
            <a:r>
              <a:rPr lang="en-US" sz="5000" dirty="0"/>
              <a:t>Patient underwent diagnostic laparoscopy and left </a:t>
            </a:r>
            <a:r>
              <a:rPr lang="en-US" sz="5000" dirty="0" err="1"/>
              <a:t>salpingoophorectomy</a:t>
            </a:r>
            <a:r>
              <a:rPr lang="en-US" sz="5000" dirty="0"/>
              <a:t> for suspected left ovarian torsion</a:t>
            </a:r>
            <a:endParaRPr lang="en-US" dirty="0"/>
          </a:p>
        </p:txBody>
      </p:sp>
    </p:spTree>
    <p:extLst>
      <p:ext uri="{BB962C8B-B14F-4D97-AF65-F5344CB8AC3E}">
        <p14:creationId xmlns:p14="http://schemas.microsoft.com/office/powerpoint/2010/main" val="29684448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95AC7-F6A9-4F22-B0E1-F66A46D7ED2B}"/>
              </a:ext>
            </a:extLst>
          </p:cNvPr>
          <p:cNvSpPr>
            <a:spLocks noGrp="1"/>
          </p:cNvSpPr>
          <p:nvPr>
            <p:ph type="title"/>
          </p:nvPr>
        </p:nvSpPr>
        <p:spPr/>
        <p:txBody>
          <a:bodyPr/>
          <a:lstStyle/>
          <a:p>
            <a:r>
              <a:rPr lang="en-US" dirty="0"/>
              <a:t>ACR appropriateness Criteria</a:t>
            </a:r>
          </a:p>
        </p:txBody>
      </p:sp>
      <p:sp>
        <p:nvSpPr>
          <p:cNvPr id="3" name="Content Placeholder 2">
            <a:extLst>
              <a:ext uri="{FF2B5EF4-FFF2-40B4-BE49-F238E27FC236}">
                <a16:creationId xmlns:a16="http://schemas.microsoft.com/office/drawing/2014/main" id="{EEF6E428-8077-41B8-9F1B-89348564C8C2}"/>
              </a:ext>
            </a:extLst>
          </p:cNvPr>
          <p:cNvSpPr>
            <a:spLocks noGrp="1"/>
          </p:cNvSpPr>
          <p:nvPr>
            <p:ph idx="1"/>
          </p:nvPr>
        </p:nvSpPr>
        <p:spPr>
          <a:xfrm>
            <a:off x="838199" y="1534886"/>
            <a:ext cx="10722429" cy="4642077"/>
          </a:xfrm>
        </p:spPr>
        <p:txBody>
          <a:bodyPr/>
          <a:lstStyle/>
          <a:p>
            <a:r>
              <a:rPr lang="en-US" dirty="0"/>
              <a:t>For this patient, US was the initial diagnostic imaging done, followed by a CT A/P without contrast</a:t>
            </a:r>
          </a:p>
          <a:p>
            <a:r>
              <a:rPr lang="en-US" dirty="0"/>
              <a:t>US was an appropriate first step, however CT A/P </a:t>
            </a:r>
            <a:r>
              <a:rPr lang="en-US" u="sng" dirty="0"/>
              <a:t>with</a:t>
            </a:r>
            <a:r>
              <a:rPr lang="en-US" dirty="0"/>
              <a:t> contrast preferred to CT A/P without contrast which was received at outside ED</a:t>
            </a:r>
          </a:p>
        </p:txBody>
      </p:sp>
      <p:graphicFrame>
        <p:nvGraphicFramePr>
          <p:cNvPr id="6" name="Table 6">
            <a:extLst>
              <a:ext uri="{FF2B5EF4-FFF2-40B4-BE49-F238E27FC236}">
                <a16:creationId xmlns:a16="http://schemas.microsoft.com/office/drawing/2014/main" id="{4D7EC127-50AA-4E86-B1EE-3FBC9ADD7B7F}"/>
              </a:ext>
            </a:extLst>
          </p:cNvPr>
          <p:cNvGraphicFramePr>
            <a:graphicFrameLocks noGrp="1"/>
          </p:cNvGraphicFramePr>
          <p:nvPr>
            <p:extLst>
              <p:ext uri="{D42A27DB-BD31-4B8C-83A1-F6EECF244321}">
                <p14:modId xmlns:p14="http://schemas.microsoft.com/office/powerpoint/2010/main" val="4086504233"/>
              </p:ext>
            </p:extLst>
          </p:nvPr>
        </p:nvGraphicFramePr>
        <p:xfrm>
          <a:off x="1231900" y="3340100"/>
          <a:ext cx="6772275" cy="3042920"/>
        </p:xfrm>
        <a:graphic>
          <a:graphicData uri="http://schemas.openxmlformats.org/drawingml/2006/table">
            <a:tbl>
              <a:tblPr firstRow="1" bandRow="1">
                <a:tableStyleId>{5C22544A-7EE6-4342-B048-85BDC9FD1C3A}</a:tableStyleId>
              </a:tblPr>
              <a:tblGrid>
                <a:gridCol w="2590800">
                  <a:extLst>
                    <a:ext uri="{9D8B030D-6E8A-4147-A177-3AD203B41FA5}">
                      <a16:colId xmlns:a16="http://schemas.microsoft.com/office/drawing/2014/main" val="1187811060"/>
                    </a:ext>
                  </a:extLst>
                </a:gridCol>
                <a:gridCol w="1924050">
                  <a:extLst>
                    <a:ext uri="{9D8B030D-6E8A-4147-A177-3AD203B41FA5}">
                      <a16:colId xmlns:a16="http://schemas.microsoft.com/office/drawing/2014/main" val="1622751588"/>
                    </a:ext>
                  </a:extLst>
                </a:gridCol>
                <a:gridCol w="2257425">
                  <a:extLst>
                    <a:ext uri="{9D8B030D-6E8A-4147-A177-3AD203B41FA5}">
                      <a16:colId xmlns:a16="http://schemas.microsoft.com/office/drawing/2014/main" val="2131662686"/>
                    </a:ext>
                  </a:extLst>
                </a:gridCol>
              </a:tblGrid>
              <a:tr h="370840">
                <a:tc>
                  <a:txBody>
                    <a:bodyPr/>
                    <a:lstStyle/>
                    <a:p>
                      <a:r>
                        <a:rPr lang="en-US" dirty="0"/>
                        <a:t>Imaging</a:t>
                      </a:r>
                    </a:p>
                  </a:txBody>
                  <a:tcPr/>
                </a:tc>
                <a:tc>
                  <a:txBody>
                    <a:bodyPr/>
                    <a:lstStyle/>
                    <a:p>
                      <a:r>
                        <a:rPr lang="en-US" dirty="0"/>
                        <a:t>Min Estimated Cost Range for uninsured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Max Estimate Cost Range for uninsured ($)</a:t>
                      </a:r>
                    </a:p>
                    <a:p>
                      <a:endParaRPr lang="en-US" dirty="0"/>
                    </a:p>
                  </a:txBody>
                  <a:tcPr/>
                </a:tc>
                <a:extLst>
                  <a:ext uri="{0D108BD9-81ED-4DB2-BD59-A6C34878D82A}">
                    <a16:rowId xmlns:a16="http://schemas.microsoft.com/office/drawing/2014/main" val="2530600471"/>
                  </a:ext>
                </a:extLst>
              </a:tr>
              <a:tr h="370840">
                <a:tc>
                  <a:txBody>
                    <a:bodyPr/>
                    <a:lstStyle/>
                    <a:p>
                      <a:r>
                        <a:rPr lang="en-US" dirty="0"/>
                        <a:t>Transvaginal US Pelvis</a:t>
                      </a:r>
                    </a:p>
                  </a:txBody>
                  <a:tcPr/>
                </a:tc>
                <a:tc>
                  <a:txBody>
                    <a:bodyPr/>
                    <a:lstStyle/>
                    <a:p>
                      <a:r>
                        <a:rPr lang="en-US" dirty="0"/>
                        <a:t>350</a:t>
                      </a:r>
                    </a:p>
                  </a:txBody>
                  <a:tcPr/>
                </a:tc>
                <a:tc>
                  <a:txBody>
                    <a:bodyPr/>
                    <a:lstStyle/>
                    <a:p>
                      <a:r>
                        <a:rPr lang="en-US" dirty="0"/>
                        <a:t>525</a:t>
                      </a:r>
                    </a:p>
                  </a:txBody>
                  <a:tcPr/>
                </a:tc>
                <a:extLst>
                  <a:ext uri="{0D108BD9-81ED-4DB2-BD59-A6C34878D82A}">
                    <a16:rowId xmlns:a16="http://schemas.microsoft.com/office/drawing/2014/main" val="527801762"/>
                  </a:ext>
                </a:extLst>
              </a:tr>
              <a:tr h="370840">
                <a:tc>
                  <a:txBody>
                    <a:bodyPr/>
                    <a:lstStyle/>
                    <a:p>
                      <a:r>
                        <a:rPr lang="en-US" dirty="0"/>
                        <a:t>CT A/P w/o Contrast</a:t>
                      </a:r>
                    </a:p>
                  </a:txBody>
                  <a:tcPr/>
                </a:tc>
                <a:tc>
                  <a:txBody>
                    <a:bodyPr/>
                    <a:lstStyle/>
                    <a:p>
                      <a:r>
                        <a:rPr lang="en-US" dirty="0"/>
                        <a:t>1,854</a:t>
                      </a:r>
                    </a:p>
                  </a:txBody>
                  <a:tcPr/>
                </a:tc>
                <a:tc>
                  <a:txBody>
                    <a:bodyPr/>
                    <a:lstStyle/>
                    <a:p>
                      <a:r>
                        <a:rPr lang="en-US" dirty="0"/>
                        <a:t>2,782</a:t>
                      </a:r>
                    </a:p>
                  </a:txBody>
                  <a:tcPr/>
                </a:tc>
                <a:extLst>
                  <a:ext uri="{0D108BD9-81ED-4DB2-BD59-A6C34878D82A}">
                    <a16:rowId xmlns:a16="http://schemas.microsoft.com/office/drawing/2014/main" val="3968385992"/>
                  </a:ext>
                </a:extLst>
              </a:tr>
              <a:tr h="370840">
                <a:tc>
                  <a:txBody>
                    <a:bodyPr/>
                    <a:lstStyle/>
                    <a:p>
                      <a:r>
                        <a:rPr lang="en-US" dirty="0"/>
                        <a:t>CT A/P with Contrast</a:t>
                      </a:r>
                    </a:p>
                  </a:txBody>
                  <a:tcPr/>
                </a:tc>
                <a:tc>
                  <a:txBody>
                    <a:bodyPr/>
                    <a:lstStyle/>
                    <a:p>
                      <a:r>
                        <a:rPr lang="en-US" dirty="0"/>
                        <a:t>2,492</a:t>
                      </a:r>
                    </a:p>
                  </a:txBody>
                  <a:tcPr/>
                </a:tc>
                <a:tc>
                  <a:txBody>
                    <a:bodyPr/>
                    <a:lstStyle/>
                    <a:p>
                      <a:r>
                        <a:rPr lang="en-US" dirty="0"/>
                        <a:t>3,738</a:t>
                      </a:r>
                    </a:p>
                  </a:txBody>
                  <a:tcPr/>
                </a:tc>
                <a:extLst>
                  <a:ext uri="{0D108BD9-81ED-4DB2-BD59-A6C34878D82A}">
                    <a16:rowId xmlns:a16="http://schemas.microsoft.com/office/drawing/2014/main" val="1368847280"/>
                  </a:ext>
                </a:extLst>
              </a:tr>
              <a:tr h="370840">
                <a:tc>
                  <a:txBody>
                    <a:bodyPr/>
                    <a:lstStyle/>
                    <a:p>
                      <a:r>
                        <a:rPr lang="en-US" dirty="0"/>
                        <a:t>MRI Abd with Contrast</a:t>
                      </a:r>
                    </a:p>
                  </a:txBody>
                  <a:tcPr/>
                </a:tc>
                <a:tc>
                  <a:txBody>
                    <a:bodyPr/>
                    <a:lstStyle/>
                    <a:p>
                      <a:r>
                        <a:rPr lang="en-US" dirty="0"/>
                        <a:t>1,739</a:t>
                      </a:r>
                    </a:p>
                  </a:txBody>
                  <a:tcPr/>
                </a:tc>
                <a:tc>
                  <a:txBody>
                    <a:bodyPr/>
                    <a:lstStyle/>
                    <a:p>
                      <a:r>
                        <a:rPr lang="en-US" dirty="0"/>
                        <a:t>2,609</a:t>
                      </a:r>
                    </a:p>
                  </a:txBody>
                  <a:tcPr/>
                </a:tc>
                <a:extLst>
                  <a:ext uri="{0D108BD9-81ED-4DB2-BD59-A6C34878D82A}">
                    <a16:rowId xmlns:a16="http://schemas.microsoft.com/office/drawing/2014/main" val="4168832598"/>
                  </a:ext>
                </a:extLst>
              </a:tr>
              <a:tr h="370840">
                <a:tc>
                  <a:txBody>
                    <a:bodyPr/>
                    <a:lstStyle/>
                    <a:p>
                      <a:r>
                        <a:rPr lang="en-US" dirty="0"/>
                        <a:t>MRI Pelvis with Contrast</a:t>
                      </a:r>
                    </a:p>
                  </a:txBody>
                  <a:tcPr/>
                </a:tc>
                <a:tc>
                  <a:txBody>
                    <a:bodyPr/>
                    <a:lstStyle/>
                    <a:p>
                      <a:r>
                        <a:rPr lang="en-US" dirty="0"/>
                        <a:t>1,543</a:t>
                      </a:r>
                    </a:p>
                  </a:txBody>
                  <a:tcPr/>
                </a:tc>
                <a:tc>
                  <a:txBody>
                    <a:bodyPr/>
                    <a:lstStyle/>
                    <a:p>
                      <a:r>
                        <a:rPr lang="en-US" dirty="0"/>
                        <a:t>2,314</a:t>
                      </a:r>
                    </a:p>
                  </a:txBody>
                  <a:tcPr/>
                </a:tc>
                <a:extLst>
                  <a:ext uri="{0D108BD9-81ED-4DB2-BD59-A6C34878D82A}">
                    <a16:rowId xmlns:a16="http://schemas.microsoft.com/office/drawing/2014/main" val="2791459053"/>
                  </a:ext>
                </a:extLst>
              </a:tr>
            </a:tbl>
          </a:graphicData>
        </a:graphic>
      </p:graphicFrame>
      <p:sp>
        <p:nvSpPr>
          <p:cNvPr id="7" name="TextBox 6">
            <a:extLst>
              <a:ext uri="{FF2B5EF4-FFF2-40B4-BE49-F238E27FC236}">
                <a16:creationId xmlns:a16="http://schemas.microsoft.com/office/drawing/2014/main" id="{C7A0F4FA-348F-4350-8C3A-365BC5AE1A0E}"/>
              </a:ext>
            </a:extLst>
          </p:cNvPr>
          <p:cNvSpPr txBox="1"/>
          <p:nvPr/>
        </p:nvSpPr>
        <p:spPr>
          <a:xfrm>
            <a:off x="8086902" y="3800376"/>
            <a:ext cx="4105098" cy="2308324"/>
          </a:xfrm>
          <a:prstGeom prst="rect">
            <a:avLst/>
          </a:prstGeom>
          <a:noFill/>
        </p:spPr>
        <p:txBody>
          <a:bodyPr wrap="none" rtlCol="0">
            <a:spAutoFit/>
          </a:bodyPr>
          <a:lstStyle/>
          <a:p>
            <a:r>
              <a:rPr lang="en-US" dirty="0"/>
              <a:t>Approximate patient cost for this work </a:t>
            </a:r>
          </a:p>
          <a:p>
            <a:r>
              <a:rPr lang="en-US" dirty="0"/>
              <a:t>up is $2,204 - $3,307</a:t>
            </a:r>
          </a:p>
          <a:p>
            <a:endParaRPr lang="en-US" dirty="0"/>
          </a:p>
          <a:p>
            <a:r>
              <a:rPr lang="en-US" dirty="0"/>
              <a:t>Estimates based on 21y uninsured </a:t>
            </a:r>
          </a:p>
          <a:p>
            <a:r>
              <a:rPr lang="en-US" dirty="0"/>
              <a:t>female at MH TMC via estimate calculator</a:t>
            </a:r>
          </a:p>
          <a:p>
            <a:endParaRPr lang="en-US" dirty="0"/>
          </a:p>
          <a:p>
            <a:r>
              <a:rPr lang="en-US" dirty="0"/>
              <a:t>Prices do not include physician or other</a:t>
            </a:r>
          </a:p>
          <a:p>
            <a:r>
              <a:rPr lang="en-US" dirty="0"/>
              <a:t>professional cost</a:t>
            </a:r>
          </a:p>
        </p:txBody>
      </p:sp>
      <p:sp>
        <p:nvSpPr>
          <p:cNvPr id="9" name="TextBox 8">
            <a:extLst>
              <a:ext uri="{FF2B5EF4-FFF2-40B4-BE49-F238E27FC236}">
                <a16:creationId xmlns:a16="http://schemas.microsoft.com/office/drawing/2014/main" id="{E0AFAB4A-99CF-4486-8D42-9C50EB06419D}"/>
              </a:ext>
            </a:extLst>
          </p:cNvPr>
          <p:cNvSpPr txBox="1"/>
          <p:nvPr/>
        </p:nvSpPr>
        <p:spPr>
          <a:xfrm>
            <a:off x="0" y="6537656"/>
            <a:ext cx="7298871" cy="369332"/>
          </a:xfrm>
          <a:prstGeom prst="rect">
            <a:avLst/>
          </a:prstGeom>
          <a:noFill/>
        </p:spPr>
        <p:txBody>
          <a:bodyPr wrap="square">
            <a:spAutoFit/>
          </a:bodyPr>
          <a:lstStyle/>
          <a:p>
            <a:r>
              <a:rPr lang="en-US" b="1" dirty="0">
                <a:solidFill>
                  <a:schemeClr val="bg1"/>
                </a:solidFill>
              </a:rPr>
              <a:t>https://onlinepatientestimation.com/PatientPortal/patient/estimate</a:t>
            </a:r>
          </a:p>
        </p:txBody>
      </p:sp>
    </p:spTree>
    <p:extLst>
      <p:ext uri="{BB962C8B-B14F-4D97-AF65-F5344CB8AC3E}">
        <p14:creationId xmlns:p14="http://schemas.microsoft.com/office/powerpoint/2010/main" val="20262722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DD8604BA-52E9-4C50-BDFC-3331380E8986}"/>
              </a:ext>
            </a:extLst>
          </p:cNvPr>
          <p:cNvPicPr>
            <a:picLocks noGrp="1" noChangeAspect="1"/>
          </p:cNvPicPr>
          <p:nvPr>
            <p:ph idx="1"/>
          </p:nvPr>
        </p:nvPicPr>
        <p:blipFill>
          <a:blip r:embed="rId2"/>
          <a:stretch>
            <a:fillRect/>
          </a:stretch>
        </p:blipFill>
        <p:spPr>
          <a:xfrm>
            <a:off x="1934880" y="301083"/>
            <a:ext cx="8322239" cy="5931636"/>
          </a:xfrm>
        </p:spPr>
      </p:pic>
      <p:sp>
        <p:nvSpPr>
          <p:cNvPr id="11" name="TextBox 10">
            <a:extLst>
              <a:ext uri="{FF2B5EF4-FFF2-40B4-BE49-F238E27FC236}">
                <a16:creationId xmlns:a16="http://schemas.microsoft.com/office/drawing/2014/main" id="{F5CA82A0-FDA1-4A46-A157-3F176E5F857C}"/>
              </a:ext>
            </a:extLst>
          </p:cNvPr>
          <p:cNvSpPr txBox="1"/>
          <p:nvPr/>
        </p:nvSpPr>
        <p:spPr>
          <a:xfrm>
            <a:off x="1859" y="6488668"/>
            <a:ext cx="6094140" cy="369332"/>
          </a:xfrm>
          <a:prstGeom prst="rect">
            <a:avLst/>
          </a:prstGeom>
          <a:noFill/>
        </p:spPr>
        <p:txBody>
          <a:bodyPr wrap="square">
            <a:spAutoFit/>
          </a:bodyPr>
          <a:lstStyle/>
          <a:p>
            <a:r>
              <a:rPr lang="en-US" dirty="0">
                <a:solidFill>
                  <a:schemeClr val="bg1"/>
                </a:solidFill>
              </a:rPr>
              <a:t>https://acsearch.acr.org/docs/69503/Narrative/</a:t>
            </a:r>
          </a:p>
        </p:txBody>
      </p:sp>
    </p:spTree>
    <p:extLst>
      <p:ext uri="{BB962C8B-B14F-4D97-AF65-F5344CB8AC3E}">
        <p14:creationId xmlns:p14="http://schemas.microsoft.com/office/powerpoint/2010/main" val="18467313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BEC5D3ED-3B7F-462E-8D88-786488352916}"/>
              </a:ext>
            </a:extLst>
          </p:cNvPr>
          <p:cNvPicPr>
            <a:picLocks noGrp="1" noChangeAspect="1"/>
          </p:cNvPicPr>
          <p:nvPr>
            <p:ph idx="1"/>
          </p:nvPr>
        </p:nvPicPr>
        <p:blipFill>
          <a:blip r:embed="rId2"/>
          <a:stretch>
            <a:fillRect/>
          </a:stretch>
        </p:blipFill>
        <p:spPr>
          <a:xfrm>
            <a:off x="1265637" y="646771"/>
            <a:ext cx="9427715" cy="5374075"/>
          </a:xfrm>
        </p:spPr>
      </p:pic>
      <p:sp>
        <p:nvSpPr>
          <p:cNvPr id="10" name="TextBox 9">
            <a:extLst>
              <a:ext uri="{FF2B5EF4-FFF2-40B4-BE49-F238E27FC236}">
                <a16:creationId xmlns:a16="http://schemas.microsoft.com/office/drawing/2014/main" id="{C9FAFEA0-ED7B-45F7-B7E4-889BBE14002C}"/>
              </a:ext>
            </a:extLst>
          </p:cNvPr>
          <p:cNvSpPr txBox="1"/>
          <p:nvPr/>
        </p:nvSpPr>
        <p:spPr>
          <a:xfrm>
            <a:off x="1859" y="6488668"/>
            <a:ext cx="6094140" cy="369332"/>
          </a:xfrm>
          <a:prstGeom prst="rect">
            <a:avLst/>
          </a:prstGeom>
          <a:noFill/>
        </p:spPr>
        <p:txBody>
          <a:bodyPr wrap="square">
            <a:spAutoFit/>
          </a:bodyPr>
          <a:lstStyle/>
          <a:p>
            <a:r>
              <a:rPr lang="en-US" dirty="0">
                <a:solidFill>
                  <a:schemeClr val="bg1"/>
                </a:solidFill>
              </a:rPr>
              <a:t>https://acsearch.acr.org/docs/69503/Narrative/</a:t>
            </a:r>
          </a:p>
        </p:txBody>
      </p:sp>
    </p:spTree>
    <p:extLst>
      <p:ext uri="{BB962C8B-B14F-4D97-AF65-F5344CB8AC3E}">
        <p14:creationId xmlns:p14="http://schemas.microsoft.com/office/powerpoint/2010/main" val="19743874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2E43E-EE6B-4D0E-9EB6-B62AE224F76E}"/>
              </a:ext>
            </a:extLst>
          </p:cNvPr>
          <p:cNvSpPr>
            <a:spLocks noGrp="1"/>
          </p:cNvSpPr>
          <p:nvPr>
            <p:ph type="title"/>
          </p:nvPr>
        </p:nvSpPr>
        <p:spPr/>
        <p:txBody>
          <a:bodyPr/>
          <a:lstStyle/>
          <a:p>
            <a:pPr algn="ctr"/>
            <a:r>
              <a:rPr lang="en-US" dirty="0"/>
              <a:t>Take Home Points / Teaching points</a:t>
            </a:r>
          </a:p>
        </p:txBody>
      </p:sp>
      <p:sp>
        <p:nvSpPr>
          <p:cNvPr id="3" name="Content Placeholder 2">
            <a:extLst>
              <a:ext uri="{FF2B5EF4-FFF2-40B4-BE49-F238E27FC236}">
                <a16:creationId xmlns:a16="http://schemas.microsoft.com/office/drawing/2014/main" id="{C661F59D-59F8-4BDF-92E4-0CD9CE3332D3}"/>
              </a:ext>
            </a:extLst>
          </p:cNvPr>
          <p:cNvSpPr>
            <a:spLocks noGrp="1"/>
          </p:cNvSpPr>
          <p:nvPr>
            <p:ph idx="1"/>
          </p:nvPr>
        </p:nvSpPr>
        <p:spPr>
          <a:xfrm>
            <a:off x="1306286" y="1825625"/>
            <a:ext cx="8752114" cy="4351338"/>
          </a:xfrm>
        </p:spPr>
        <p:txBody>
          <a:bodyPr/>
          <a:lstStyle/>
          <a:p>
            <a:r>
              <a:rPr lang="en-US" dirty="0"/>
              <a:t>Mature Cystic Ovarian Teratomas are the most common ovarian germ cell tumors in young women and can result in possible torsion or rupture</a:t>
            </a:r>
          </a:p>
          <a:p>
            <a:r>
              <a:rPr lang="en-US" dirty="0"/>
              <a:t>U/S is the preferred initial modality followed by a contrasted MRI or CT if inconclusive or nondiagnostic</a:t>
            </a:r>
          </a:p>
          <a:p>
            <a:r>
              <a:rPr lang="en-US" dirty="0"/>
              <a:t>There are many radiologic signs that can help diagnose mature cystic ovarian teratomas</a:t>
            </a:r>
          </a:p>
          <a:p>
            <a:endParaRPr lang="en-US" dirty="0">
              <a:solidFill>
                <a:srgbClr val="FFC000"/>
              </a:solidFill>
            </a:endParaRPr>
          </a:p>
        </p:txBody>
      </p:sp>
    </p:spTree>
    <p:extLst>
      <p:ext uri="{BB962C8B-B14F-4D97-AF65-F5344CB8AC3E}">
        <p14:creationId xmlns:p14="http://schemas.microsoft.com/office/powerpoint/2010/main" val="28753728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20E37-7B66-41A1-8FEB-274090465692}"/>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B2A8D92A-C1BE-4879-8A55-1A3252D8F73F}"/>
              </a:ext>
            </a:extLst>
          </p:cNvPr>
          <p:cNvSpPr>
            <a:spLocks noGrp="1"/>
          </p:cNvSpPr>
          <p:nvPr>
            <p:ph idx="1"/>
          </p:nvPr>
        </p:nvSpPr>
        <p:spPr/>
        <p:txBody>
          <a:bodyPr>
            <a:normAutofit fontScale="92500" lnSpcReduction="10000"/>
          </a:bodyPr>
          <a:lstStyle/>
          <a:p>
            <a:r>
              <a:rPr lang="en-US" dirty="0"/>
              <a:t>https://radiopaedia.org/articles/mature-cystic-ovarian-teratoma-1?lang=us</a:t>
            </a:r>
          </a:p>
          <a:p>
            <a:r>
              <a:rPr lang="en-US" dirty="0"/>
              <a:t>https://www.uptodate.com/contents/ovarian-germ-cell-tumors-pathology-epidemiology-clinical-manifestations-and-diagnosis</a:t>
            </a:r>
          </a:p>
          <a:p>
            <a:r>
              <a:rPr lang="en-US" dirty="0">
                <a:hlinkClick r:id="rId2">
                  <a:extLst>
                    <a:ext uri="{A12FA001-AC4F-418D-AE19-62706E023703}">
                      <ahyp:hlinkClr xmlns:ahyp="http://schemas.microsoft.com/office/drawing/2018/hyperlinkcolor" val="tx"/>
                    </a:ext>
                  </a:extLst>
                </a:hlinkClick>
              </a:rPr>
              <a:t>https://radiopaedia.org/articles/rokitansky-nodule?lang=us</a:t>
            </a:r>
            <a:endParaRPr lang="en-US" dirty="0"/>
          </a:p>
          <a:p>
            <a:r>
              <a:rPr lang="en-US" dirty="0">
                <a:hlinkClick r:id="rId3">
                  <a:extLst>
                    <a:ext uri="{A12FA001-AC4F-418D-AE19-62706E023703}">
                      <ahyp:hlinkClr xmlns:ahyp="http://schemas.microsoft.com/office/drawing/2018/hyperlinkcolor" val="tx"/>
                    </a:ext>
                  </a:extLst>
                </a:hlinkClick>
              </a:rPr>
              <a:t>https://acsearch.acr.org/docs/69503/Narrative/</a:t>
            </a:r>
            <a:endParaRPr lang="en-US" dirty="0"/>
          </a:p>
          <a:p>
            <a:r>
              <a:rPr lang="en-US" dirty="0"/>
              <a:t>https://onlinepatientestimation.com/PatientPortal/patient/estimate</a:t>
            </a:r>
            <a:endParaRPr lang="en-US" u="sng" dirty="0"/>
          </a:p>
          <a:p>
            <a:r>
              <a:rPr lang="en-US" b="0" i="0" dirty="0">
                <a:effectLst/>
              </a:rPr>
              <a:t>Katz DS, Khalid M, Coronel EE, </a:t>
            </a:r>
            <a:r>
              <a:rPr lang="en-US" b="0" i="0" dirty="0" err="1">
                <a:effectLst/>
              </a:rPr>
              <a:t>Mazzie</a:t>
            </a:r>
            <a:r>
              <a:rPr lang="en-US" b="0" i="0" dirty="0">
                <a:effectLst/>
              </a:rPr>
              <a:t> JP. Computed Tomography Imaging of the Acute Pelvis in Females. </a:t>
            </a:r>
            <a:r>
              <a:rPr lang="en-US" b="0" i="1" dirty="0">
                <a:effectLst/>
              </a:rPr>
              <a:t>Canadian Association of Radiologists Journal</a:t>
            </a:r>
            <a:r>
              <a:rPr lang="en-US" b="0" i="0" dirty="0">
                <a:effectLst/>
              </a:rPr>
              <a:t>. 2013;64(2):108-118. doi:</a:t>
            </a:r>
            <a:r>
              <a:rPr lang="en-US" b="0" i="0" dirty="0">
                <a:effectLst/>
                <a:hlinkClick r:id="rId4">
                  <a:extLst>
                    <a:ext uri="{A12FA001-AC4F-418D-AE19-62706E023703}">
                      <ahyp:hlinkClr xmlns:ahyp="http://schemas.microsoft.com/office/drawing/2018/hyperlinkcolor" val="tx"/>
                    </a:ext>
                  </a:extLst>
                </a:hlinkClick>
              </a:rPr>
              <a:t>10.1016/j.carj.2012.11.006</a:t>
            </a:r>
            <a:endParaRPr lang="en-US" b="0" i="0" dirty="0">
              <a:effectLst/>
            </a:endParaRPr>
          </a:p>
          <a:p>
            <a:r>
              <a:rPr lang="en-US" dirty="0"/>
              <a:t>Ravi G, B. Swetha. Categorization of Ovarian </a:t>
            </a:r>
            <a:r>
              <a:rPr lang="en-US" dirty="0" err="1"/>
              <a:t>Dermoids</a:t>
            </a:r>
            <a:r>
              <a:rPr lang="en-US" dirty="0"/>
              <a:t> Depending Upon Their Sonographic Appearances. </a:t>
            </a:r>
            <a:r>
              <a:rPr lang="en-US" i="1" dirty="0"/>
              <a:t>IOSR-JDMS.</a:t>
            </a:r>
            <a:r>
              <a:rPr lang="en-US" dirty="0"/>
              <a:t> 2015;14(12):34-42. </a:t>
            </a:r>
          </a:p>
        </p:txBody>
      </p:sp>
    </p:spTree>
    <p:extLst>
      <p:ext uri="{BB962C8B-B14F-4D97-AF65-F5344CB8AC3E}">
        <p14:creationId xmlns:p14="http://schemas.microsoft.com/office/powerpoint/2010/main" val="395869762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CD889A8-B64D-41BC-828B-03492D48A7F6}"/>
              </a:ext>
            </a:extLst>
          </p:cNvPr>
          <p:cNvPicPr>
            <a:picLocks noChangeAspect="1"/>
          </p:cNvPicPr>
          <p:nvPr/>
        </p:nvPicPr>
        <p:blipFill rotWithShape="1">
          <a:blip r:embed="rId2">
            <a:alphaModFix amt="50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25000"/>
          <a:stretch/>
        </p:blipFill>
        <p:spPr>
          <a:xfrm>
            <a:off x="20" y="1"/>
            <a:ext cx="12191980" cy="6857999"/>
          </a:xfrm>
          <a:prstGeom prst="rect">
            <a:avLst/>
          </a:prstGeom>
        </p:spPr>
      </p:pic>
      <p:sp>
        <p:nvSpPr>
          <p:cNvPr id="4" name="Title 3">
            <a:extLst>
              <a:ext uri="{FF2B5EF4-FFF2-40B4-BE49-F238E27FC236}">
                <a16:creationId xmlns:a16="http://schemas.microsoft.com/office/drawing/2014/main" id="{9770EF68-5AB2-40F5-80ED-3EA72D586AFE}"/>
              </a:ext>
            </a:extLst>
          </p:cNvPr>
          <p:cNvSpPr>
            <a:spLocks noGrp="1"/>
          </p:cNvSpPr>
          <p:nvPr>
            <p:ph type="ctrTitle"/>
          </p:nvPr>
        </p:nvSpPr>
        <p:spPr>
          <a:xfrm>
            <a:off x="1524000" y="1150354"/>
            <a:ext cx="9144000" cy="2900518"/>
          </a:xfrm>
        </p:spPr>
        <p:txBody>
          <a:bodyPr>
            <a:normAutofit/>
          </a:bodyPr>
          <a:lstStyle/>
          <a:p>
            <a:r>
              <a:rPr lang="en-US" dirty="0">
                <a:solidFill>
                  <a:srgbClr val="FFFFFF"/>
                </a:solidFill>
              </a:rPr>
              <a:t>Questions?</a:t>
            </a:r>
          </a:p>
        </p:txBody>
      </p:sp>
      <p:sp>
        <p:nvSpPr>
          <p:cNvPr id="2" name="Rectangle 1">
            <a:extLst>
              <a:ext uri="{FF2B5EF4-FFF2-40B4-BE49-F238E27FC236}">
                <a16:creationId xmlns:a16="http://schemas.microsoft.com/office/drawing/2014/main" id="{131A3F40-BF38-42FC-96C7-7DD4F36E66FC}"/>
              </a:ext>
            </a:extLst>
          </p:cNvPr>
          <p:cNvSpPr/>
          <p:nvPr/>
        </p:nvSpPr>
        <p:spPr>
          <a:xfrm>
            <a:off x="7489615" y="444853"/>
            <a:ext cx="4471157" cy="1107996"/>
          </a:xfrm>
          <a:prstGeom prst="rect">
            <a:avLst/>
          </a:prstGeom>
          <a:noFill/>
          <a:ln>
            <a:noFill/>
          </a:ln>
        </p:spPr>
        <p:txBody>
          <a:bodyPr wrap="square" lIns="91440" tIns="45720" rIns="91440" bIns="45720">
            <a:spAutoFit/>
          </a:bodyPr>
          <a:lstStyle/>
          <a:p>
            <a:pPr algn="ctr"/>
            <a:r>
              <a:rPr lang="en-US" sz="6600" b="1" cap="none" spc="0" dirty="0">
                <a:ln w="12700" cmpd="sng">
                  <a:solidFill>
                    <a:schemeClr val="accent4"/>
                  </a:solidFill>
                  <a:prstDash val="solid"/>
                </a:ln>
                <a:solidFill>
                  <a:schemeClr val="tx1">
                    <a:lumMod val="50000"/>
                  </a:schemeClr>
                </a:solidFill>
                <a:effectLst>
                  <a:glow rad="101600">
                    <a:schemeClr val="accent4">
                      <a:satMod val="175000"/>
                      <a:alpha val="40000"/>
                    </a:schemeClr>
                  </a:glow>
                </a:effectLst>
              </a:rPr>
              <a:t>Thank you!</a:t>
            </a:r>
          </a:p>
        </p:txBody>
      </p:sp>
    </p:spTree>
    <p:extLst>
      <p:ext uri="{BB962C8B-B14F-4D97-AF65-F5344CB8AC3E}">
        <p14:creationId xmlns:p14="http://schemas.microsoft.com/office/powerpoint/2010/main" val="42752287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3337</TotalTime>
  <Words>2471</Words>
  <Application>Microsoft Office PowerPoint</Application>
  <PresentationFormat>Widescreen</PresentationFormat>
  <Paragraphs>315</Paragraphs>
  <Slides>46</Slides>
  <Notes>20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46</vt:i4>
      </vt:variant>
    </vt:vector>
  </HeadingPairs>
  <TitlesOfParts>
    <vt:vector size="51" baseType="lpstr">
      <vt:lpstr>Adobe Garamond Pro</vt:lpstr>
      <vt:lpstr>Arial</vt:lpstr>
      <vt:lpstr>Calibri</vt:lpstr>
      <vt:lpstr>Calibri Light</vt:lpstr>
      <vt:lpstr>Office Theme</vt:lpstr>
      <vt:lpstr>Mature Cystic Ovarian Teratoma</vt:lpstr>
      <vt:lpstr>Clinical History</vt:lpstr>
      <vt:lpstr>Clinical History</vt:lpstr>
      <vt:lpstr>Differential Dx</vt:lpstr>
      <vt:lpstr>Relevant Imaging</vt:lpstr>
      <vt:lpstr>Normal imaging: Transvaginal US</vt:lpstr>
      <vt:lpstr>Transvaginal Ultrasound</vt:lpstr>
      <vt:lpstr>Abdominal Ultrasound</vt:lpstr>
      <vt:lpstr>Ultrasound Impressions</vt:lpstr>
      <vt:lpstr>Normal Imaging- CT</vt:lpstr>
      <vt:lpstr>Normal Imaging-CT</vt:lpstr>
      <vt:lpstr>CT A/P Noncontrast- Transverse View</vt:lpstr>
      <vt:lpstr>CT A/P Noncontrast- Transverse View</vt:lpstr>
      <vt:lpstr>CT A/P Noncontrast- Transverse View</vt:lpstr>
      <vt:lpstr>CT A/P Noncontrast- Transverse View</vt:lpstr>
      <vt:lpstr>CT A/P Noncontrast- Transverse View</vt:lpstr>
      <vt:lpstr>CT A/P Noncontrast- Transverse View</vt:lpstr>
      <vt:lpstr>CT A/P Noncontrast- Transverse View</vt:lpstr>
      <vt:lpstr>CT A/P Noncontrast- Transverse View</vt:lpstr>
      <vt:lpstr>CT A/P Noncontrast- Transverse View</vt:lpstr>
      <vt:lpstr>CT A/P Noncontrast- Transverse View</vt:lpstr>
      <vt:lpstr>CT A/P Noncontrast- Coronal View</vt:lpstr>
      <vt:lpstr>CT A/P Noncontrast- Coronal View</vt:lpstr>
      <vt:lpstr>CT A/P Noncontrast- Coronal View</vt:lpstr>
      <vt:lpstr>CT A/P Noncontrast- Coronal View</vt:lpstr>
      <vt:lpstr>CT A/P Noncontrast- Coronal View</vt:lpstr>
      <vt:lpstr>CT A/P Noncontrast- Coronal View</vt:lpstr>
      <vt:lpstr>CT A/P Noncontrast- Sagittal View</vt:lpstr>
      <vt:lpstr>Key Imaging Findings</vt:lpstr>
      <vt:lpstr>Differential Diagnosis</vt:lpstr>
      <vt:lpstr>Mature Cystic Ovarian Teratoma</vt:lpstr>
      <vt:lpstr>Mature Cystic Ovarian Teratoma</vt:lpstr>
      <vt:lpstr>Mature Cystic Ovarian Teratoma- Pelvic US Imaging</vt:lpstr>
      <vt:lpstr>Mature Cystic Ovarian Teratoma- Pelvic US Imaging</vt:lpstr>
      <vt:lpstr>Mature Cystic Ovarian Teratoma- Pelvic US Imaging</vt:lpstr>
      <vt:lpstr>Mature Cystic Ovarian Teratoma- Imaging CT/MRI</vt:lpstr>
      <vt:lpstr>Mature Cystic Ovarian Teratoma- CT/MRI</vt:lpstr>
      <vt:lpstr>Mature Cystic Ovarian Teratoma</vt:lpstr>
      <vt:lpstr>Mature Cystic Ovarian Teratoma</vt:lpstr>
      <vt:lpstr>Working Diagnosis</vt:lpstr>
      <vt:lpstr>ACR appropriateness Criteria</vt:lpstr>
      <vt:lpstr>PowerPoint Presentation</vt:lpstr>
      <vt:lpstr>PowerPoint Presentation</vt:lpstr>
      <vt:lpstr>Take Home Points / Teaching points</vt:lpstr>
      <vt:lpstr>References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Insert title (diagnosis)</dc:title>
  <dc:creator>Saagar Patel</dc:creator>
  <cp:lastModifiedBy>Olivia Ortiz</cp:lastModifiedBy>
  <cp:revision>78</cp:revision>
  <dcterms:created xsi:type="dcterms:W3CDTF">2019-09-13T05:09:22Z</dcterms:created>
  <dcterms:modified xsi:type="dcterms:W3CDTF">2021-02-04T19:58:19Z</dcterms:modified>
</cp:coreProperties>
</file>