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63" r:id="rId5"/>
    <p:sldId id="264" r:id="rId6"/>
    <p:sldId id="265" r:id="rId7"/>
    <p:sldId id="266" r:id="rId8"/>
    <p:sldId id="259" r:id="rId9"/>
    <p:sldId id="267" r:id="rId10"/>
    <p:sldId id="269" r:id="rId11"/>
    <p:sldId id="270" r:id="rId12"/>
    <p:sldId id="268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5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7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B6C42-D473-44A8-A051-074125350C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EC3458B-1092-4B4B-8EBC-A21BB26B9007}">
      <dgm:prSet/>
      <dgm:spPr/>
      <dgm:t>
        <a:bodyPr/>
        <a:lstStyle/>
        <a:p>
          <a:r>
            <a:rPr lang="en-US" u="none" dirty="0"/>
            <a:t>History</a:t>
          </a:r>
        </a:p>
      </dgm:t>
    </dgm:pt>
    <dgm:pt modelId="{87C4A028-DF9C-4FD3-8C5B-437C4BED6DA8}" type="parTrans" cxnId="{C44BBD0A-2BED-4EB1-AC38-2E87D0B467D2}">
      <dgm:prSet/>
      <dgm:spPr/>
      <dgm:t>
        <a:bodyPr/>
        <a:lstStyle/>
        <a:p>
          <a:endParaRPr lang="en-US"/>
        </a:p>
      </dgm:t>
    </dgm:pt>
    <dgm:pt modelId="{292CC1EB-589E-4E10-A60F-5021CDC96C93}" type="sibTrans" cxnId="{C44BBD0A-2BED-4EB1-AC38-2E87D0B467D2}">
      <dgm:prSet/>
      <dgm:spPr/>
      <dgm:t>
        <a:bodyPr/>
        <a:lstStyle/>
        <a:p>
          <a:endParaRPr lang="en-US"/>
        </a:p>
      </dgm:t>
    </dgm:pt>
    <dgm:pt modelId="{72E77AC5-C660-4756-BC54-E53D24AD94EC}">
      <dgm:prSet/>
      <dgm:spPr/>
      <dgm:t>
        <a:bodyPr/>
        <a:lstStyle/>
        <a:p>
          <a:r>
            <a:rPr lang="en-US" dirty="0"/>
            <a:t>Heart failure s/p LVAD</a:t>
          </a:r>
        </a:p>
      </dgm:t>
    </dgm:pt>
    <dgm:pt modelId="{9C4F46EA-B1BF-4AC4-BDFD-03C388CA14A4}" type="parTrans" cxnId="{850352BE-C250-498D-9BFA-4109EA7C3794}">
      <dgm:prSet/>
      <dgm:spPr/>
      <dgm:t>
        <a:bodyPr/>
        <a:lstStyle/>
        <a:p>
          <a:endParaRPr lang="en-US"/>
        </a:p>
      </dgm:t>
    </dgm:pt>
    <dgm:pt modelId="{BD7F5087-0D37-4691-983E-B54942EF2F0E}" type="sibTrans" cxnId="{850352BE-C250-498D-9BFA-4109EA7C3794}">
      <dgm:prSet/>
      <dgm:spPr/>
      <dgm:t>
        <a:bodyPr/>
        <a:lstStyle/>
        <a:p>
          <a:endParaRPr lang="en-US"/>
        </a:p>
      </dgm:t>
    </dgm:pt>
    <dgm:pt modelId="{5CF7C2C3-0395-4213-A9D1-2D64157B38F9}">
      <dgm:prSet/>
      <dgm:spPr/>
      <dgm:t>
        <a:bodyPr/>
        <a:lstStyle/>
        <a:p>
          <a:r>
            <a:rPr lang="en-US" dirty="0"/>
            <a:t>Severe atherosclerotic disease</a:t>
          </a:r>
        </a:p>
      </dgm:t>
    </dgm:pt>
    <dgm:pt modelId="{0C0BF6AC-2100-4B4D-804C-CE543BEC6983}" type="parTrans" cxnId="{E6A5BC73-5312-4A7C-A785-FCCF45F23C1B}">
      <dgm:prSet/>
      <dgm:spPr/>
      <dgm:t>
        <a:bodyPr/>
        <a:lstStyle/>
        <a:p>
          <a:endParaRPr lang="en-US"/>
        </a:p>
      </dgm:t>
    </dgm:pt>
    <dgm:pt modelId="{583E1724-D828-4CC7-929D-E302BA760950}" type="sibTrans" cxnId="{E6A5BC73-5312-4A7C-A785-FCCF45F23C1B}">
      <dgm:prSet/>
      <dgm:spPr/>
      <dgm:t>
        <a:bodyPr/>
        <a:lstStyle/>
        <a:p>
          <a:endParaRPr lang="en-US"/>
        </a:p>
      </dgm:t>
    </dgm:pt>
    <dgm:pt modelId="{DD89B497-4C7D-40E4-BC83-FFB19E0409AD}">
      <dgm:prSet/>
      <dgm:spPr/>
      <dgm:t>
        <a:bodyPr/>
        <a:lstStyle/>
        <a:p>
          <a:r>
            <a:rPr lang="en-US" dirty="0"/>
            <a:t>Diffuse abdominal pain</a:t>
          </a:r>
        </a:p>
      </dgm:t>
    </dgm:pt>
    <dgm:pt modelId="{672C2CFE-AA8F-4A3C-9E4B-0F1F58ED1E44}" type="parTrans" cxnId="{DA9896AD-7C6E-402A-9041-7B2B0DA776FC}">
      <dgm:prSet/>
      <dgm:spPr/>
      <dgm:t>
        <a:bodyPr/>
        <a:lstStyle/>
        <a:p>
          <a:endParaRPr lang="en-US"/>
        </a:p>
      </dgm:t>
    </dgm:pt>
    <dgm:pt modelId="{DF1CF4B7-42BD-4A0E-94A2-AAD565743EA7}" type="sibTrans" cxnId="{DA9896AD-7C6E-402A-9041-7B2B0DA776FC}">
      <dgm:prSet/>
      <dgm:spPr/>
      <dgm:t>
        <a:bodyPr/>
        <a:lstStyle/>
        <a:p>
          <a:endParaRPr lang="en-US"/>
        </a:p>
      </dgm:t>
    </dgm:pt>
    <dgm:pt modelId="{0E9A5E9C-F5B3-4F54-BB21-3BB0B2B57A54}">
      <dgm:prSet/>
      <dgm:spPr/>
      <dgm:t>
        <a:bodyPr/>
        <a:lstStyle/>
        <a:p>
          <a:r>
            <a:rPr lang="en-US" u="none" dirty="0"/>
            <a:t>CT Findings</a:t>
          </a:r>
        </a:p>
      </dgm:t>
    </dgm:pt>
    <dgm:pt modelId="{9C771DE3-B62B-4AD5-8DE8-AB6F2FF6D6ED}" type="parTrans" cxnId="{C23E6FA7-8316-449F-B9FF-A603E50E9B19}">
      <dgm:prSet/>
      <dgm:spPr/>
      <dgm:t>
        <a:bodyPr/>
        <a:lstStyle/>
        <a:p>
          <a:endParaRPr lang="en-US"/>
        </a:p>
      </dgm:t>
    </dgm:pt>
    <dgm:pt modelId="{D4577249-0888-4080-B9EA-71C481A02199}" type="sibTrans" cxnId="{C23E6FA7-8316-449F-B9FF-A603E50E9B19}">
      <dgm:prSet/>
      <dgm:spPr/>
      <dgm:t>
        <a:bodyPr/>
        <a:lstStyle/>
        <a:p>
          <a:endParaRPr lang="en-US"/>
        </a:p>
      </dgm:t>
    </dgm:pt>
    <dgm:pt modelId="{815C513D-48F9-4535-A3AD-AA86A2BEE967}">
      <dgm:prSet/>
      <dgm:spPr/>
      <dgm:t>
        <a:bodyPr/>
        <a:lstStyle/>
        <a:p>
          <a:r>
            <a:rPr lang="en-US" dirty="0"/>
            <a:t>Bowel wall gas (pneumatosis intestinalis)</a:t>
          </a:r>
        </a:p>
      </dgm:t>
    </dgm:pt>
    <dgm:pt modelId="{9D123113-7A6F-4D09-ACE2-E4769B943630}" type="parTrans" cxnId="{DF13708E-C0BC-4D5B-B835-48B14643EF77}">
      <dgm:prSet/>
      <dgm:spPr/>
      <dgm:t>
        <a:bodyPr/>
        <a:lstStyle/>
        <a:p>
          <a:endParaRPr lang="en-US"/>
        </a:p>
      </dgm:t>
    </dgm:pt>
    <dgm:pt modelId="{7620ABB5-54B5-4236-A935-D8B6CBA08E4A}" type="sibTrans" cxnId="{DF13708E-C0BC-4D5B-B835-48B14643EF77}">
      <dgm:prSet/>
      <dgm:spPr/>
      <dgm:t>
        <a:bodyPr/>
        <a:lstStyle/>
        <a:p>
          <a:endParaRPr lang="en-US"/>
        </a:p>
      </dgm:t>
    </dgm:pt>
    <dgm:pt modelId="{416C9167-BA74-4362-87ED-739942523A1F}">
      <dgm:prSet/>
      <dgm:spPr/>
      <dgm:t>
        <a:bodyPr/>
        <a:lstStyle/>
        <a:p>
          <a:r>
            <a:rPr lang="en-US" dirty="0"/>
            <a:t>Intrahepatic portal venous gas (pneumatosis </a:t>
          </a:r>
          <a:r>
            <a:rPr lang="en-US" dirty="0" err="1"/>
            <a:t>portalis</a:t>
          </a:r>
          <a:r>
            <a:rPr lang="en-US" dirty="0"/>
            <a:t>)</a:t>
          </a:r>
        </a:p>
      </dgm:t>
    </dgm:pt>
    <dgm:pt modelId="{5A245A48-8691-4A2F-9E96-9C091073D1E1}" type="parTrans" cxnId="{CD69661C-0CEA-460D-AB66-A82468DB79CF}">
      <dgm:prSet/>
      <dgm:spPr/>
      <dgm:t>
        <a:bodyPr/>
        <a:lstStyle/>
        <a:p>
          <a:endParaRPr lang="en-US"/>
        </a:p>
      </dgm:t>
    </dgm:pt>
    <dgm:pt modelId="{7F30773B-1C34-4E05-A824-26DBFEFADE9D}" type="sibTrans" cxnId="{CD69661C-0CEA-460D-AB66-A82468DB79CF}">
      <dgm:prSet/>
      <dgm:spPr/>
      <dgm:t>
        <a:bodyPr/>
        <a:lstStyle/>
        <a:p>
          <a:endParaRPr lang="en-US"/>
        </a:p>
      </dgm:t>
    </dgm:pt>
    <dgm:pt modelId="{F382DFC3-6B29-40DB-AEE0-98ED7B828EA3}">
      <dgm:prSet/>
      <dgm:spPr/>
      <dgm:t>
        <a:bodyPr/>
        <a:lstStyle/>
        <a:p>
          <a:r>
            <a:rPr lang="en-US" dirty="0"/>
            <a:t>Bowel wall dilation/thickening/enhancement</a:t>
          </a:r>
        </a:p>
      </dgm:t>
    </dgm:pt>
    <dgm:pt modelId="{13C5BAF7-5B43-41B3-A20B-B79BDC439BCE}" type="parTrans" cxnId="{E586DEE0-302A-4841-83F6-5F238423AAAC}">
      <dgm:prSet/>
      <dgm:spPr/>
      <dgm:t>
        <a:bodyPr/>
        <a:lstStyle/>
        <a:p>
          <a:endParaRPr lang="en-US"/>
        </a:p>
      </dgm:t>
    </dgm:pt>
    <dgm:pt modelId="{25096313-9E6D-4859-9ACA-BA50E1C475B7}" type="sibTrans" cxnId="{E586DEE0-302A-4841-83F6-5F238423AAAC}">
      <dgm:prSet/>
      <dgm:spPr/>
      <dgm:t>
        <a:bodyPr/>
        <a:lstStyle/>
        <a:p>
          <a:endParaRPr lang="en-US"/>
        </a:p>
      </dgm:t>
    </dgm:pt>
    <dgm:pt modelId="{2858C6CB-AF0A-4D1E-96F7-76175FE29D93}">
      <dgm:prSet/>
      <dgm:spPr/>
      <dgm:t>
        <a:bodyPr/>
        <a:lstStyle/>
        <a:p>
          <a:r>
            <a:rPr lang="en-US" dirty="0"/>
            <a:t>Fat stranding</a:t>
          </a:r>
        </a:p>
      </dgm:t>
    </dgm:pt>
    <dgm:pt modelId="{623677E5-CF09-44D0-8F94-AB38253ED8A5}" type="parTrans" cxnId="{6D3CB18F-7975-4EDD-9D1C-43603895F2B5}">
      <dgm:prSet/>
      <dgm:spPr/>
      <dgm:t>
        <a:bodyPr/>
        <a:lstStyle/>
        <a:p>
          <a:endParaRPr lang="en-US"/>
        </a:p>
      </dgm:t>
    </dgm:pt>
    <dgm:pt modelId="{299257AA-F255-4922-BD70-A379595D941D}" type="sibTrans" cxnId="{6D3CB18F-7975-4EDD-9D1C-43603895F2B5}">
      <dgm:prSet/>
      <dgm:spPr/>
      <dgm:t>
        <a:bodyPr/>
        <a:lstStyle/>
        <a:p>
          <a:endParaRPr lang="en-US"/>
        </a:p>
      </dgm:t>
    </dgm:pt>
    <dgm:pt modelId="{7F7CA64C-2010-47F4-8093-276944187E24}">
      <dgm:prSet/>
      <dgm:spPr/>
      <dgm:t>
        <a:bodyPr/>
        <a:lstStyle/>
        <a:p>
          <a:r>
            <a:rPr lang="en-US" dirty="0"/>
            <a:t>Free fluid</a:t>
          </a:r>
        </a:p>
      </dgm:t>
    </dgm:pt>
    <dgm:pt modelId="{EC8588FC-8D30-4A21-B66A-12D51AB451BF}" type="parTrans" cxnId="{6171816B-87DB-4787-B06A-F8B0259788CE}">
      <dgm:prSet/>
      <dgm:spPr/>
      <dgm:t>
        <a:bodyPr/>
        <a:lstStyle/>
        <a:p>
          <a:endParaRPr lang="en-US"/>
        </a:p>
      </dgm:t>
    </dgm:pt>
    <dgm:pt modelId="{33AE356F-78E5-476B-8BD7-EC15167642A1}" type="sibTrans" cxnId="{6171816B-87DB-4787-B06A-F8B0259788CE}">
      <dgm:prSet/>
      <dgm:spPr/>
      <dgm:t>
        <a:bodyPr/>
        <a:lstStyle/>
        <a:p>
          <a:endParaRPr lang="en-US"/>
        </a:p>
      </dgm:t>
    </dgm:pt>
    <dgm:pt modelId="{87A9CFF9-19FE-4FA2-9149-616537D1B973}" type="pres">
      <dgm:prSet presAssocID="{95EB6C42-D473-44A8-A051-074125350C4D}" presName="linear" presStyleCnt="0">
        <dgm:presLayoutVars>
          <dgm:animLvl val="lvl"/>
          <dgm:resizeHandles val="exact"/>
        </dgm:presLayoutVars>
      </dgm:prSet>
      <dgm:spPr/>
    </dgm:pt>
    <dgm:pt modelId="{E6391148-E114-4AD3-B2DA-90928AE7A11B}" type="pres">
      <dgm:prSet presAssocID="{9EC3458B-1092-4B4B-8EBC-A21BB26B900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D3F9594-84A1-4DB6-8724-115C955BD073}" type="pres">
      <dgm:prSet presAssocID="{9EC3458B-1092-4B4B-8EBC-A21BB26B9007}" presName="childText" presStyleLbl="revTx" presStyleIdx="0" presStyleCnt="2">
        <dgm:presLayoutVars>
          <dgm:bulletEnabled val="1"/>
        </dgm:presLayoutVars>
      </dgm:prSet>
      <dgm:spPr/>
    </dgm:pt>
    <dgm:pt modelId="{D4DA1D73-D86F-4894-A5BE-244114BFD09F}" type="pres">
      <dgm:prSet presAssocID="{0E9A5E9C-F5B3-4F54-BB21-3BB0B2B57A5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91A85A8-B9ED-4DEB-A2F1-5DE121F35FD2}" type="pres">
      <dgm:prSet presAssocID="{0E9A5E9C-F5B3-4F54-BB21-3BB0B2B57A5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B4E2E03-CCF9-458C-BF99-ABA8DE499307}" type="presOf" srcId="{7F7CA64C-2010-47F4-8093-276944187E24}" destId="{891A85A8-B9ED-4DEB-A2F1-5DE121F35FD2}" srcOrd="0" destOrd="4" presId="urn:microsoft.com/office/officeart/2005/8/layout/vList2"/>
    <dgm:cxn modelId="{C44BBD0A-2BED-4EB1-AC38-2E87D0B467D2}" srcId="{95EB6C42-D473-44A8-A051-074125350C4D}" destId="{9EC3458B-1092-4B4B-8EBC-A21BB26B9007}" srcOrd="0" destOrd="0" parTransId="{87C4A028-DF9C-4FD3-8C5B-437C4BED6DA8}" sibTransId="{292CC1EB-589E-4E10-A60F-5021CDC96C93}"/>
    <dgm:cxn modelId="{CB64CB13-89A0-4A70-A8D4-F744A207B65B}" type="presOf" srcId="{95EB6C42-D473-44A8-A051-074125350C4D}" destId="{87A9CFF9-19FE-4FA2-9149-616537D1B973}" srcOrd="0" destOrd="0" presId="urn:microsoft.com/office/officeart/2005/8/layout/vList2"/>
    <dgm:cxn modelId="{CD69661C-0CEA-460D-AB66-A82468DB79CF}" srcId="{0E9A5E9C-F5B3-4F54-BB21-3BB0B2B57A54}" destId="{416C9167-BA74-4362-87ED-739942523A1F}" srcOrd="1" destOrd="0" parTransId="{5A245A48-8691-4A2F-9E96-9C091073D1E1}" sibTransId="{7F30773B-1C34-4E05-A824-26DBFEFADE9D}"/>
    <dgm:cxn modelId="{D1F5481C-11C4-496F-AE62-5D5C4AF868DC}" type="presOf" srcId="{0E9A5E9C-F5B3-4F54-BB21-3BB0B2B57A54}" destId="{D4DA1D73-D86F-4894-A5BE-244114BFD09F}" srcOrd="0" destOrd="0" presId="urn:microsoft.com/office/officeart/2005/8/layout/vList2"/>
    <dgm:cxn modelId="{4157E826-5C42-4DC0-B3F5-DBAB0DA0C350}" type="presOf" srcId="{416C9167-BA74-4362-87ED-739942523A1F}" destId="{891A85A8-B9ED-4DEB-A2F1-5DE121F35FD2}" srcOrd="0" destOrd="1" presId="urn:microsoft.com/office/officeart/2005/8/layout/vList2"/>
    <dgm:cxn modelId="{B870DE32-3720-40FB-9E61-66CADEE18956}" type="presOf" srcId="{815C513D-48F9-4535-A3AD-AA86A2BEE967}" destId="{891A85A8-B9ED-4DEB-A2F1-5DE121F35FD2}" srcOrd="0" destOrd="0" presId="urn:microsoft.com/office/officeart/2005/8/layout/vList2"/>
    <dgm:cxn modelId="{5E085B3E-402B-4152-98CE-74DC8E266BAA}" type="presOf" srcId="{F382DFC3-6B29-40DB-AEE0-98ED7B828EA3}" destId="{891A85A8-B9ED-4DEB-A2F1-5DE121F35FD2}" srcOrd="0" destOrd="2" presId="urn:microsoft.com/office/officeart/2005/8/layout/vList2"/>
    <dgm:cxn modelId="{1A80CD44-C70F-404B-9D37-142A62D24114}" type="presOf" srcId="{9EC3458B-1092-4B4B-8EBC-A21BB26B9007}" destId="{E6391148-E114-4AD3-B2DA-90928AE7A11B}" srcOrd="0" destOrd="0" presId="urn:microsoft.com/office/officeart/2005/8/layout/vList2"/>
    <dgm:cxn modelId="{6171816B-87DB-4787-B06A-F8B0259788CE}" srcId="{0E9A5E9C-F5B3-4F54-BB21-3BB0B2B57A54}" destId="{7F7CA64C-2010-47F4-8093-276944187E24}" srcOrd="4" destOrd="0" parTransId="{EC8588FC-8D30-4A21-B66A-12D51AB451BF}" sibTransId="{33AE356F-78E5-476B-8BD7-EC15167642A1}"/>
    <dgm:cxn modelId="{E6A5BC73-5312-4A7C-A785-FCCF45F23C1B}" srcId="{9EC3458B-1092-4B4B-8EBC-A21BB26B9007}" destId="{5CF7C2C3-0395-4213-A9D1-2D64157B38F9}" srcOrd="1" destOrd="0" parTransId="{0C0BF6AC-2100-4B4D-804C-CE543BEC6983}" sibTransId="{583E1724-D828-4CC7-929D-E302BA760950}"/>
    <dgm:cxn modelId="{BA8D4583-DC19-4010-94EC-CCA936B2FFB6}" type="presOf" srcId="{72E77AC5-C660-4756-BC54-E53D24AD94EC}" destId="{9D3F9594-84A1-4DB6-8724-115C955BD073}" srcOrd="0" destOrd="0" presId="urn:microsoft.com/office/officeart/2005/8/layout/vList2"/>
    <dgm:cxn modelId="{DF13708E-C0BC-4D5B-B835-48B14643EF77}" srcId="{0E9A5E9C-F5B3-4F54-BB21-3BB0B2B57A54}" destId="{815C513D-48F9-4535-A3AD-AA86A2BEE967}" srcOrd="0" destOrd="0" parTransId="{9D123113-7A6F-4D09-ACE2-E4769B943630}" sibTransId="{7620ABB5-54B5-4236-A935-D8B6CBA08E4A}"/>
    <dgm:cxn modelId="{6D3CB18F-7975-4EDD-9D1C-43603895F2B5}" srcId="{0E9A5E9C-F5B3-4F54-BB21-3BB0B2B57A54}" destId="{2858C6CB-AF0A-4D1E-96F7-76175FE29D93}" srcOrd="3" destOrd="0" parTransId="{623677E5-CF09-44D0-8F94-AB38253ED8A5}" sibTransId="{299257AA-F255-4922-BD70-A379595D941D}"/>
    <dgm:cxn modelId="{C23E6FA7-8316-449F-B9FF-A603E50E9B19}" srcId="{95EB6C42-D473-44A8-A051-074125350C4D}" destId="{0E9A5E9C-F5B3-4F54-BB21-3BB0B2B57A54}" srcOrd="1" destOrd="0" parTransId="{9C771DE3-B62B-4AD5-8DE8-AB6F2FF6D6ED}" sibTransId="{D4577249-0888-4080-B9EA-71C481A02199}"/>
    <dgm:cxn modelId="{9ACB73A9-F5CC-45CA-AE71-3EF6832F1D20}" type="presOf" srcId="{2858C6CB-AF0A-4D1E-96F7-76175FE29D93}" destId="{891A85A8-B9ED-4DEB-A2F1-5DE121F35FD2}" srcOrd="0" destOrd="3" presId="urn:microsoft.com/office/officeart/2005/8/layout/vList2"/>
    <dgm:cxn modelId="{DA9896AD-7C6E-402A-9041-7B2B0DA776FC}" srcId="{9EC3458B-1092-4B4B-8EBC-A21BB26B9007}" destId="{DD89B497-4C7D-40E4-BC83-FFB19E0409AD}" srcOrd="2" destOrd="0" parTransId="{672C2CFE-AA8F-4A3C-9E4B-0F1F58ED1E44}" sibTransId="{DF1CF4B7-42BD-4A0E-94A2-AAD565743EA7}"/>
    <dgm:cxn modelId="{850352BE-C250-498D-9BFA-4109EA7C3794}" srcId="{9EC3458B-1092-4B4B-8EBC-A21BB26B9007}" destId="{72E77AC5-C660-4756-BC54-E53D24AD94EC}" srcOrd="0" destOrd="0" parTransId="{9C4F46EA-B1BF-4AC4-BDFD-03C388CA14A4}" sibTransId="{BD7F5087-0D37-4691-983E-B54942EF2F0E}"/>
    <dgm:cxn modelId="{ACA903CC-8B6B-48BE-9057-1AC475D51CCE}" type="presOf" srcId="{5CF7C2C3-0395-4213-A9D1-2D64157B38F9}" destId="{9D3F9594-84A1-4DB6-8724-115C955BD073}" srcOrd="0" destOrd="1" presId="urn:microsoft.com/office/officeart/2005/8/layout/vList2"/>
    <dgm:cxn modelId="{E586DEE0-302A-4841-83F6-5F238423AAAC}" srcId="{0E9A5E9C-F5B3-4F54-BB21-3BB0B2B57A54}" destId="{F382DFC3-6B29-40DB-AEE0-98ED7B828EA3}" srcOrd="2" destOrd="0" parTransId="{13C5BAF7-5B43-41B3-A20B-B79BDC439BCE}" sibTransId="{25096313-9E6D-4859-9ACA-BA50E1C475B7}"/>
    <dgm:cxn modelId="{06A8CBEA-46CF-4A78-96D9-5FE31EC0A5D6}" type="presOf" srcId="{DD89B497-4C7D-40E4-BC83-FFB19E0409AD}" destId="{9D3F9594-84A1-4DB6-8724-115C955BD073}" srcOrd="0" destOrd="2" presId="urn:microsoft.com/office/officeart/2005/8/layout/vList2"/>
    <dgm:cxn modelId="{34C551FA-651B-4C4A-AB36-491C08062E2B}" type="presParOf" srcId="{87A9CFF9-19FE-4FA2-9149-616537D1B973}" destId="{E6391148-E114-4AD3-B2DA-90928AE7A11B}" srcOrd="0" destOrd="0" presId="urn:microsoft.com/office/officeart/2005/8/layout/vList2"/>
    <dgm:cxn modelId="{E663580D-0E6A-4FCA-A9CD-4959D215036D}" type="presParOf" srcId="{87A9CFF9-19FE-4FA2-9149-616537D1B973}" destId="{9D3F9594-84A1-4DB6-8724-115C955BD073}" srcOrd="1" destOrd="0" presId="urn:microsoft.com/office/officeart/2005/8/layout/vList2"/>
    <dgm:cxn modelId="{F2909030-81E2-44F3-8AEF-385FB880175E}" type="presParOf" srcId="{87A9CFF9-19FE-4FA2-9149-616537D1B973}" destId="{D4DA1D73-D86F-4894-A5BE-244114BFD09F}" srcOrd="2" destOrd="0" presId="urn:microsoft.com/office/officeart/2005/8/layout/vList2"/>
    <dgm:cxn modelId="{B7297FEA-6CC3-4B20-8446-A58F4AF52F92}" type="presParOf" srcId="{87A9CFF9-19FE-4FA2-9149-616537D1B973}" destId="{891A85A8-B9ED-4DEB-A2F1-5DE121F35FD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893287-1E0F-4B7E-84B9-DD264F68A2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50266AA-7E6E-4A1E-8648-8AB08A7BD7EA}">
      <dgm:prSet/>
      <dgm:spPr/>
      <dgm:t>
        <a:bodyPr/>
        <a:lstStyle/>
        <a:p>
          <a:r>
            <a:rPr lang="en-US"/>
            <a:t>Bowel wall necrosis</a:t>
          </a:r>
        </a:p>
      </dgm:t>
    </dgm:pt>
    <dgm:pt modelId="{FDF32583-8F69-484C-AF1D-8EE238D60E64}" type="parTrans" cxnId="{D5A266C7-193A-48DC-95C1-E7BA3181F2E9}">
      <dgm:prSet/>
      <dgm:spPr/>
      <dgm:t>
        <a:bodyPr/>
        <a:lstStyle/>
        <a:p>
          <a:endParaRPr lang="en-US"/>
        </a:p>
      </dgm:t>
    </dgm:pt>
    <dgm:pt modelId="{226F9247-700F-408A-8942-0E04E593C57D}" type="sibTrans" cxnId="{D5A266C7-193A-48DC-95C1-E7BA3181F2E9}">
      <dgm:prSet/>
      <dgm:spPr/>
      <dgm:t>
        <a:bodyPr/>
        <a:lstStyle/>
        <a:p>
          <a:endParaRPr lang="en-US"/>
        </a:p>
      </dgm:t>
    </dgm:pt>
    <dgm:pt modelId="{1FF1E24E-F6EA-44D6-824E-CF14DA845247}">
      <dgm:prSet/>
      <dgm:spPr/>
      <dgm:t>
        <a:bodyPr/>
        <a:lstStyle/>
        <a:p>
          <a:r>
            <a:rPr lang="en-US" dirty="0"/>
            <a:t>Bacterial proliferation in necrotic bowel</a:t>
          </a:r>
        </a:p>
      </dgm:t>
    </dgm:pt>
    <dgm:pt modelId="{7E401D46-2B81-4F99-A634-27B428EF64E4}" type="parTrans" cxnId="{A73C29CE-AE70-4C76-85F2-4C5077EEAC7F}">
      <dgm:prSet/>
      <dgm:spPr/>
      <dgm:t>
        <a:bodyPr/>
        <a:lstStyle/>
        <a:p>
          <a:endParaRPr lang="en-US"/>
        </a:p>
      </dgm:t>
    </dgm:pt>
    <dgm:pt modelId="{1ECB0655-7395-4EBA-8075-695A417C37BF}" type="sibTrans" cxnId="{A73C29CE-AE70-4C76-85F2-4C5077EEAC7F}">
      <dgm:prSet/>
      <dgm:spPr/>
      <dgm:t>
        <a:bodyPr/>
        <a:lstStyle/>
        <a:p>
          <a:endParaRPr lang="en-US"/>
        </a:p>
      </dgm:t>
    </dgm:pt>
    <dgm:pt modelId="{7826480E-D4CF-4A3A-8472-57AA1FE40107}">
      <dgm:prSet/>
      <dgm:spPr/>
      <dgm:t>
        <a:bodyPr/>
        <a:lstStyle/>
        <a:p>
          <a:r>
            <a:rPr lang="en-US"/>
            <a:t>Bacteria release gas into the wall</a:t>
          </a:r>
        </a:p>
      </dgm:t>
    </dgm:pt>
    <dgm:pt modelId="{B50EFCF0-2D67-444B-911C-64BA831C7BB6}" type="parTrans" cxnId="{71191EB2-70DA-4F68-B8D6-199CF914ED46}">
      <dgm:prSet/>
      <dgm:spPr/>
      <dgm:t>
        <a:bodyPr/>
        <a:lstStyle/>
        <a:p>
          <a:endParaRPr lang="en-US"/>
        </a:p>
      </dgm:t>
    </dgm:pt>
    <dgm:pt modelId="{A94F4F31-CC7B-4C87-A0B6-9CD550D5EE38}" type="sibTrans" cxnId="{71191EB2-70DA-4F68-B8D6-199CF914ED46}">
      <dgm:prSet/>
      <dgm:spPr/>
      <dgm:t>
        <a:bodyPr/>
        <a:lstStyle/>
        <a:p>
          <a:endParaRPr lang="en-US"/>
        </a:p>
      </dgm:t>
    </dgm:pt>
    <dgm:pt modelId="{D2780E95-26DA-4644-8879-041AD0546BE2}">
      <dgm:prSet/>
      <dgm:spPr/>
      <dgm:t>
        <a:bodyPr/>
        <a:lstStyle/>
        <a:p>
          <a:r>
            <a:rPr lang="en-US"/>
            <a:t>Gas enters mesenteric vessels</a:t>
          </a:r>
        </a:p>
      </dgm:t>
    </dgm:pt>
    <dgm:pt modelId="{57543408-6496-44E7-B0EA-FF2B07EE05E8}" type="parTrans" cxnId="{919AD6F7-58F8-4BE8-8BD6-44DEB290E9D1}">
      <dgm:prSet/>
      <dgm:spPr/>
      <dgm:t>
        <a:bodyPr/>
        <a:lstStyle/>
        <a:p>
          <a:endParaRPr lang="en-US"/>
        </a:p>
      </dgm:t>
    </dgm:pt>
    <dgm:pt modelId="{23703A17-111A-402F-BE08-8F0028307D98}" type="sibTrans" cxnId="{919AD6F7-58F8-4BE8-8BD6-44DEB290E9D1}">
      <dgm:prSet/>
      <dgm:spPr/>
      <dgm:t>
        <a:bodyPr/>
        <a:lstStyle/>
        <a:p>
          <a:endParaRPr lang="en-US"/>
        </a:p>
      </dgm:t>
    </dgm:pt>
    <dgm:pt modelId="{52FD64F5-0910-42F0-A874-5A4C8BA55241}">
      <dgm:prSet/>
      <dgm:spPr/>
      <dgm:t>
        <a:bodyPr/>
        <a:lstStyle/>
        <a:p>
          <a:r>
            <a:rPr lang="en-US"/>
            <a:t>Gas travels into portal vein</a:t>
          </a:r>
        </a:p>
      </dgm:t>
    </dgm:pt>
    <dgm:pt modelId="{140CAF10-EEC3-41DD-A929-E5C53A9B3013}" type="parTrans" cxnId="{557577EF-CF2E-4185-B453-4C988342BA27}">
      <dgm:prSet/>
      <dgm:spPr/>
      <dgm:t>
        <a:bodyPr/>
        <a:lstStyle/>
        <a:p>
          <a:endParaRPr lang="en-US"/>
        </a:p>
      </dgm:t>
    </dgm:pt>
    <dgm:pt modelId="{05F7A4FB-7BC8-4D25-9C7D-FE1DB7F7CE9A}" type="sibTrans" cxnId="{557577EF-CF2E-4185-B453-4C988342BA27}">
      <dgm:prSet/>
      <dgm:spPr/>
      <dgm:t>
        <a:bodyPr/>
        <a:lstStyle/>
        <a:p>
          <a:endParaRPr lang="en-US"/>
        </a:p>
      </dgm:t>
    </dgm:pt>
    <dgm:pt modelId="{7975DD60-D2B7-4112-9AEA-2BA9B9883CE8}" type="pres">
      <dgm:prSet presAssocID="{5F893287-1E0F-4B7E-84B9-DD264F68A2E1}" presName="Name0" presStyleCnt="0">
        <dgm:presLayoutVars>
          <dgm:dir/>
          <dgm:resizeHandles val="exact"/>
        </dgm:presLayoutVars>
      </dgm:prSet>
      <dgm:spPr/>
    </dgm:pt>
    <dgm:pt modelId="{CB8A2E49-9209-49C1-AAEF-9C890626CF11}" type="pres">
      <dgm:prSet presAssocID="{C50266AA-7E6E-4A1E-8648-8AB08A7BD7EA}" presName="node" presStyleLbl="node1" presStyleIdx="0" presStyleCnt="5">
        <dgm:presLayoutVars>
          <dgm:bulletEnabled val="1"/>
        </dgm:presLayoutVars>
      </dgm:prSet>
      <dgm:spPr/>
    </dgm:pt>
    <dgm:pt modelId="{B7863C40-EADB-4516-BBE2-011226F81D93}" type="pres">
      <dgm:prSet presAssocID="{226F9247-700F-408A-8942-0E04E593C57D}" presName="sibTrans" presStyleLbl="sibTrans2D1" presStyleIdx="0" presStyleCnt="4"/>
      <dgm:spPr/>
    </dgm:pt>
    <dgm:pt modelId="{879CE27C-DC80-48A8-B2C9-D74C02D77D72}" type="pres">
      <dgm:prSet presAssocID="{226F9247-700F-408A-8942-0E04E593C57D}" presName="connectorText" presStyleLbl="sibTrans2D1" presStyleIdx="0" presStyleCnt="4"/>
      <dgm:spPr/>
    </dgm:pt>
    <dgm:pt modelId="{B64D8DD7-BAD5-4E15-AD3E-FCBDD170DF09}" type="pres">
      <dgm:prSet presAssocID="{1FF1E24E-F6EA-44D6-824E-CF14DA845247}" presName="node" presStyleLbl="node1" presStyleIdx="1" presStyleCnt="5">
        <dgm:presLayoutVars>
          <dgm:bulletEnabled val="1"/>
        </dgm:presLayoutVars>
      </dgm:prSet>
      <dgm:spPr/>
    </dgm:pt>
    <dgm:pt modelId="{F9043D8B-AAE1-4B86-A44E-621FED4FCFB2}" type="pres">
      <dgm:prSet presAssocID="{1ECB0655-7395-4EBA-8075-695A417C37BF}" presName="sibTrans" presStyleLbl="sibTrans2D1" presStyleIdx="1" presStyleCnt="4"/>
      <dgm:spPr/>
    </dgm:pt>
    <dgm:pt modelId="{7645E5D6-569C-4338-9AC4-24BFF187B9E0}" type="pres">
      <dgm:prSet presAssocID="{1ECB0655-7395-4EBA-8075-695A417C37BF}" presName="connectorText" presStyleLbl="sibTrans2D1" presStyleIdx="1" presStyleCnt="4"/>
      <dgm:spPr/>
    </dgm:pt>
    <dgm:pt modelId="{AE7CB59C-9524-4A7D-B6A7-D096758A71C7}" type="pres">
      <dgm:prSet presAssocID="{7826480E-D4CF-4A3A-8472-57AA1FE40107}" presName="node" presStyleLbl="node1" presStyleIdx="2" presStyleCnt="5">
        <dgm:presLayoutVars>
          <dgm:bulletEnabled val="1"/>
        </dgm:presLayoutVars>
      </dgm:prSet>
      <dgm:spPr/>
    </dgm:pt>
    <dgm:pt modelId="{86A384D3-398C-479A-866C-8F73C61CE70B}" type="pres">
      <dgm:prSet presAssocID="{A94F4F31-CC7B-4C87-A0B6-9CD550D5EE38}" presName="sibTrans" presStyleLbl="sibTrans2D1" presStyleIdx="2" presStyleCnt="4"/>
      <dgm:spPr/>
    </dgm:pt>
    <dgm:pt modelId="{DE8836A2-9B4B-4ED2-9AC9-9283B5A415EA}" type="pres">
      <dgm:prSet presAssocID="{A94F4F31-CC7B-4C87-A0B6-9CD550D5EE38}" presName="connectorText" presStyleLbl="sibTrans2D1" presStyleIdx="2" presStyleCnt="4"/>
      <dgm:spPr/>
    </dgm:pt>
    <dgm:pt modelId="{8F233859-C353-4641-890C-8AE35F62A3B9}" type="pres">
      <dgm:prSet presAssocID="{D2780E95-26DA-4644-8879-041AD0546BE2}" presName="node" presStyleLbl="node1" presStyleIdx="3" presStyleCnt="5">
        <dgm:presLayoutVars>
          <dgm:bulletEnabled val="1"/>
        </dgm:presLayoutVars>
      </dgm:prSet>
      <dgm:spPr/>
    </dgm:pt>
    <dgm:pt modelId="{E94EF667-FF0A-428C-ABD6-A3F918D61D05}" type="pres">
      <dgm:prSet presAssocID="{23703A17-111A-402F-BE08-8F0028307D98}" presName="sibTrans" presStyleLbl="sibTrans2D1" presStyleIdx="3" presStyleCnt="4"/>
      <dgm:spPr/>
    </dgm:pt>
    <dgm:pt modelId="{3F2BE808-C266-4184-ADB9-EDC9ACB08751}" type="pres">
      <dgm:prSet presAssocID="{23703A17-111A-402F-BE08-8F0028307D98}" presName="connectorText" presStyleLbl="sibTrans2D1" presStyleIdx="3" presStyleCnt="4"/>
      <dgm:spPr/>
    </dgm:pt>
    <dgm:pt modelId="{19EAB0D7-ACDE-4B11-9C57-62B2ED01F486}" type="pres">
      <dgm:prSet presAssocID="{52FD64F5-0910-42F0-A874-5A4C8BA55241}" presName="node" presStyleLbl="node1" presStyleIdx="4" presStyleCnt="5">
        <dgm:presLayoutVars>
          <dgm:bulletEnabled val="1"/>
        </dgm:presLayoutVars>
      </dgm:prSet>
      <dgm:spPr/>
    </dgm:pt>
  </dgm:ptLst>
  <dgm:cxnLst>
    <dgm:cxn modelId="{6B468316-25F2-4B69-95BE-2AE0D4790812}" type="presOf" srcId="{1ECB0655-7395-4EBA-8075-695A417C37BF}" destId="{F9043D8B-AAE1-4B86-A44E-621FED4FCFB2}" srcOrd="0" destOrd="0" presId="urn:microsoft.com/office/officeart/2005/8/layout/process1"/>
    <dgm:cxn modelId="{EF483840-7C7D-4C6C-AFAF-D662F93D9F23}" type="presOf" srcId="{A94F4F31-CC7B-4C87-A0B6-9CD550D5EE38}" destId="{DE8836A2-9B4B-4ED2-9AC9-9283B5A415EA}" srcOrd="1" destOrd="0" presId="urn:microsoft.com/office/officeart/2005/8/layout/process1"/>
    <dgm:cxn modelId="{8C2A786B-5702-4773-BF30-AF8D69A7B985}" type="presOf" srcId="{23703A17-111A-402F-BE08-8F0028307D98}" destId="{E94EF667-FF0A-428C-ABD6-A3F918D61D05}" srcOrd="0" destOrd="0" presId="urn:microsoft.com/office/officeart/2005/8/layout/process1"/>
    <dgm:cxn modelId="{673AA16B-5B68-4EDF-995E-A727235DFA7A}" type="presOf" srcId="{C50266AA-7E6E-4A1E-8648-8AB08A7BD7EA}" destId="{CB8A2E49-9209-49C1-AAEF-9C890626CF11}" srcOrd="0" destOrd="0" presId="urn:microsoft.com/office/officeart/2005/8/layout/process1"/>
    <dgm:cxn modelId="{64E0A56E-037A-4CBB-A35B-41EE5BA7AB6D}" type="presOf" srcId="{5F893287-1E0F-4B7E-84B9-DD264F68A2E1}" destId="{7975DD60-D2B7-4112-9AEA-2BA9B9883CE8}" srcOrd="0" destOrd="0" presId="urn:microsoft.com/office/officeart/2005/8/layout/process1"/>
    <dgm:cxn modelId="{40494076-3164-47BC-A458-A22261B3A313}" type="presOf" srcId="{D2780E95-26DA-4644-8879-041AD0546BE2}" destId="{8F233859-C353-4641-890C-8AE35F62A3B9}" srcOrd="0" destOrd="0" presId="urn:microsoft.com/office/officeart/2005/8/layout/process1"/>
    <dgm:cxn modelId="{2C524D56-2342-4866-AAD3-8010D430167A}" type="presOf" srcId="{226F9247-700F-408A-8942-0E04E593C57D}" destId="{B7863C40-EADB-4516-BBE2-011226F81D93}" srcOrd="0" destOrd="0" presId="urn:microsoft.com/office/officeart/2005/8/layout/process1"/>
    <dgm:cxn modelId="{E27C9979-9222-43BD-8F14-0869E20A8D7D}" type="presOf" srcId="{1FF1E24E-F6EA-44D6-824E-CF14DA845247}" destId="{B64D8DD7-BAD5-4E15-AD3E-FCBDD170DF09}" srcOrd="0" destOrd="0" presId="urn:microsoft.com/office/officeart/2005/8/layout/process1"/>
    <dgm:cxn modelId="{71191EB2-70DA-4F68-B8D6-199CF914ED46}" srcId="{5F893287-1E0F-4B7E-84B9-DD264F68A2E1}" destId="{7826480E-D4CF-4A3A-8472-57AA1FE40107}" srcOrd="2" destOrd="0" parTransId="{B50EFCF0-2D67-444B-911C-64BA831C7BB6}" sibTransId="{A94F4F31-CC7B-4C87-A0B6-9CD550D5EE38}"/>
    <dgm:cxn modelId="{4FCFD1B8-73C7-4CED-AA49-0EC3D4203584}" type="presOf" srcId="{226F9247-700F-408A-8942-0E04E593C57D}" destId="{879CE27C-DC80-48A8-B2C9-D74C02D77D72}" srcOrd="1" destOrd="0" presId="urn:microsoft.com/office/officeart/2005/8/layout/process1"/>
    <dgm:cxn modelId="{9D4D46BA-659A-4566-A8FA-9BEB7BBEE23A}" type="presOf" srcId="{23703A17-111A-402F-BE08-8F0028307D98}" destId="{3F2BE808-C266-4184-ADB9-EDC9ACB08751}" srcOrd="1" destOrd="0" presId="urn:microsoft.com/office/officeart/2005/8/layout/process1"/>
    <dgm:cxn modelId="{D5A266C7-193A-48DC-95C1-E7BA3181F2E9}" srcId="{5F893287-1E0F-4B7E-84B9-DD264F68A2E1}" destId="{C50266AA-7E6E-4A1E-8648-8AB08A7BD7EA}" srcOrd="0" destOrd="0" parTransId="{FDF32583-8F69-484C-AF1D-8EE238D60E64}" sibTransId="{226F9247-700F-408A-8942-0E04E593C57D}"/>
    <dgm:cxn modelId="{0CCDEDC8-5C11-4CC5-B6C2-6601FF1A943C}" type="presOf" srcId="{7826480E-D4CF-4A3A-8472-57AA1FE40107}" destId="{AE7CB59C-9524-4A7D-B6A7-D096758A71C7}" srcOrd="0" destOrd="0" presId="urn:microsoft.com/office/officeart/2005/8/layout/process1"/>
    <dgm:cxn modelId="{5DAD83CD-1BF0-43DA-B9B5-E357F6049E5B}" type="presOf" srcId="{1ECB0655-7395-4EBA-8075-695A417C37BF}" destId="{7645E5D6-569C-4338-9AC4-24BFF187B9E0}" srcOrd="1" destOrd="0" presId="urn:microsoft.com/office/officeart/2005/8/layout/process1"/>
    <dgm:cxn modelId="{A73C29CE-AE70-4C76-85F2-4C5077EEAC7F}" srcId="{5F893287-1E0F-4B7E-84B9-DD264F68A2E1}" destId="{1FF1E24E-F6EA-44D6-824E-CF14DA845247}" srcOrd="1" destOrd="0" parTransId="{7E401D46-2B81-4F99-A634-27B428EF64E4}" sibTransId="{1ECB0655-7395-4EBA-8075-695A417C37BF}"/>
    <dgm:cxn modelId="{557577EF-CF2E-4185-B453-4C988342BA27}" srcId="{5F893287-1E0F-4B7E-84B9-DD264F68A2E1}" destId="{52FD64F5-0910-42F0-A874-5A4C8BA55241}" srcOrd="4" destOrd="0" parTransId="{140CAF10-EEC3-41DD-A929-E5C53A9B3013}" sibTransId="{05F7A4FB-7BC8-4D25-9C7D-FE1DB7F7CE9A}"/>
    <dgm:cxn modelId="{919AD6F7-58F8-4BE8-8BD6-44DEB290E9D1}" srcId="{5F893287-1E0F-4B7E-84B9-DD264F68A2E1}" destId="{D2780E95-26DA-4644-8879-041AD0546BE2}" srcOrd="3" destOrd="0" parTransId="{57543408-6496-44E7-B0EA-FF2B07EE05E8}" sibTransId="{23703A17-111A-402F-BE08-8F0028307D98}"/>
    <dgm:cxn modelId="{279534FC-2E2A-4F8D-B742-04AFBE39C541}" type="presOf" srcId="{52FD64F5-0910-42F0-A874-5A4C8BA55241}" destId="{19EAB0D7-ACDE-4B11-9C57-62B2ED01F486}" srcOrd="0" destOrd="0" presId="urn:microsoft.com/office/officeart/2005/8/layout/process1"/>
    <dgm:cxn modelId="{88A697FC-7D20-4AE3-8AAE-3C8C7257BAD8}" type="presOf" srcId="{A94F4F31-CC7B-4C87-A0B6-9CD550D5EE38}" destId="{86A384D3-398C-479A-866C-8F73C61CE70B}" srcOrd="0" destOrd="0" presId="urn:microsoft.com/office/officeart/2005/8/layout/process1"/>
    <dgm:cxn modelId="{48AD9ADA-97E0-4460-BC96-5CD0C9D36997}" type="presParOf" srcId="{7975DD60-D2B7-4112-9AEA-2BA9B9883CE8}" destId="{CB8A2E49-9209-49C1-AAEF-9C890626CF11}" srcOrd="0" destOrd="0" presId="urn:microsoft.com/office/officeart/2005/8/layout/process1"/>
    <dgm:cxn modelId="{17A8EAFE-8678-4616-865E-B0F6D5AADCC9}" type="presParOf" srcId="{7975DD60-D2B7-4112-9AEA-2BA9B9883CE8}" destId="{B7863C40-EADB-4516-BBE2-011226F81D93}" srcOrd="1" destOrd="0" presId="urn:microsoft.com/office/officeart/2005/8/layout/process1"/>
    <dgm:cxn modelId="{CEC8B0EB-F46C-4481-B9F7-149A013C55DF}" type="presParOf" srcId="{B7863C40-EADB-4516-BBE2-011226F81D93}" destId="{879CE27C-DC80-48A8-B2C9-D74C02D77D72}" srcOrd="0" destOrd="0" presId="urn:microsoft.com/office/officeart/2005/8/layout/process1"/>
    <dgm:cxn modelId="{EFF3ED48-A051-46DF-B063-5EB5990A8DDF}" type="presParOf" srcId="{7975DD60-D2B7-4112-9AEA-2BA9B9883CE8}" destId="{B64D8DD7-BAD5-4E15-AD3E-FCBDD170DF09}" srcOrd="2" destOrd="0" presId="urn:microsoft.com/office/officeart/2005/8/layout/process1"/>
    <dgm:cxn modelId="{D33E7847-1AAD-4138-A343-AA4FA5A4E19B}" type="presParOf" srcId="{7975DD60-D2B7-4112-9AEA-2BA9B9883CE8}" destId="{F9043D8B-AAE1-4B86-A44E-621FED4FCFB2}" srcOrd="3" destOrd="0" presId="urn:microsoft.com/office/officeart/2005/8/layout/process1"/>
    <dgm:cxn modelId="{9EE3698E-B0A0-4A90-ABF9-EC4455FBF15E}" type="presParOf" srcId="{F9043D8B-AAE1-4B86-A44E-621FED4FCFB2}" destId="{7645E5D6-569C-4338-9AC4-24BFF187B9E0}" srcOrd="0" destOrd="0" presId="urn:microsoft.com/office/officeart/2005/8/layout/process1"/>
    <dgm:cxn modelId="{04FD4ED6-8CE8-4DED-850E-24A0AC6C3F44}" type="presParOf" srcId="{7975DD60-D2B7-4112-9AEA-2BA9B9883CE8}" destId="{AE7CB59C-9524-4A7D-B6A7-D096758A71C7}" srcOrd="4" destOrd="0" presId="urn:microsoft.com/office/officeart/2005/8/layout/process1"/>
    <dgm:cxn modelId="{DD14E59B-B83C-4E5F-86EE-4D5BAB329E12}" type="presParOf" srcId="{7975DD60-D2B7-4112-9AEA-2BA9B9883CE8}" destId="{86A384D3-398C-479A-866C-8F73C61CE70B}" srcOrd="5" destOrd="0" presId="urn:microsoft.com/office/officeart/2005/8/layout/process1"/>
    <dgm:cxn modelId="{42FA7138-7555-4CCF-8BC8-EBDB05E5AF83}" type="presParOf" srcId="{86A384D3-398C-479A-866C-8F73C61CE70B}" destId="{DE8836A2-9B4B-4ED2-9AC9-9283B5A415EA}" srcOrd="0" destOrd="0" presId="urn:microsoft.com/office/officeart/2005/8/layout/process1"/>
    <dgm:cxn modelId="{F7B23ED7-419A-4009-84CB-6FF0F8110D00}" type="presParOf" srcId="{7975DD60-D2B7-4112-9AEA-2BA9B9883CE8}" destId="{8F233859-C353-4641-890C-8AE35F62A3B9}" srcOrd="6" destOrd="0" presId="urn:microsoft.com/office/officeart/2005/8/layout/process1"/>
    <dgm:cxn modelId="{6CEE38BD-B167-41A1-B764-31244652A141}" type="presParOf" srcId="{7975DD60-D2B7-4112-9AEA-2BA9B9883CE8}" destId="{E94EF667-FF0A-428C-ABD6-A3F918D61D05}" srcOrd="7" destOrd="0" presId="urn:microsoft.com/office/officeart/2005/8/layout/process1"/>
    <dgm:cxn modelId="{431E019B-FC7E-4302-8812-03E9E36F822F}" type="presParOf" srcId="{E94EF667-FF0A-428C-ABD6-A3F918D61D05}" destId="{3F2BE808-C266-4184-ADB9-EDC9ACB08751}" srcOrd="0" destOrd="0" presId="urn:microsoft.com/office/officeart/2005/8/layout/process1"/>
    <dgm:cxn modelId="{FD4DE441-8720-4D5F-96E6-7DCED3661546}" type="presParOf" srcId="{7975DD60-D2B7-4112-9AEA-2BA9B9883CE8}" destId="{19EAB0D7-ACDE-4B11-9C57-62B2ED01F48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91148-E114-4AD3-B2DA-90928AE7A11B}">
      <dsp:nvSpPr>
        <dsp:cNvPr id="0" name=""/>
        <dsp:cNvSpPr/>
      </dsp:nvSpPr>
      <dsp:spPr>
        <a:xfrm>
          <a:off x="0" y="60961"/>
          <a:ext cx="9767131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u="none" kern="1200" dirty="0"/>
            <a:t>History</a:t>
          </a:r>
        </a:p>
      </dsp:txBody>
      <dsp:txXfrm>
        <a:off x="31613" y="92574"/>
        <a:ext cx="9703905" cy="584369"/>
      </dsp:txXfrm>
    </dsp:sp>
    <dsp:sp modelId="{9D3F9594-84A1-4DB6-8724-115C955BD073}">
      <dsp:nvSpPr>
        <dsp:cNvPr id="0" name=""/>
        <dsp:cNvSpPr/>
      </dsp:nvSpPr>
      <dsp:spPr>
        <a:xfrm>
          <a:off x="0" y="708556"/>
          <a:ext cx="9767131" cy="108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0106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Heart failure s/p LVAD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Severe atherosclerotic disease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Diffuse abdominal pain</a:t>
          </a:r>
        </a:p>
      </dsp:txBody>
      <dsp:txXfrm>
        <a:off x="0" y="708556"/>
        <a:ext cx="9767131" cy="1089854"/>
      </dsp:txXfrm>
    </dsp:sp>
    <dsp:sp modelId="{D4DA1D73-D86F-4894-A5BE-244114BFD09F}">
      <dsp:nvSpPr>
        <dsp:cNvPr id="0" name=""/>
        <dsp:cNvSpPr/>
      </dsp:nvSpPr>
      <dsp:spPr>
        <a:xfrm>
          <a:off x="0" y="1798411"/>
          <a:ext cx="9767131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u="none" kern="1200" dirty="0"/>
            <a:t>CT Findings</a:t>
          </a:r>
        </a:p>
      </dsp:txBody>
      <dsp:txXfrm>
        <a:off x="31613" y="1830024"/>
        <a:ext cx="9703905" cy="584369"/>
      </dsp:txXfrm>
    </dsp:sp>
    <dsp:sp modelId="{891A85A8-B9ED-4DEB-A2F1-5DE121F35FD2}">
      <dsp:nvSpPr>
        <dsp:cNvPr id="0" name=""/>
        <dsp:cNvSpPr/>
      </dsp:nvSpPr>
      <dsp:spPr>
        <a:xfrm>
          <a:off x="0" y="2446006"/>
          <a:ext cx="9767131" cy="1844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0106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Bowel wall gas (pneumatosis intestinalis)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Intrahepatic portal venous gas (pneumatosis </a:t>
          </a:r>
          <a:r>
            <a:rPr lang="en-US" sz="2100" kern="1200" dirty="0" err="1"/>
            <a:t>portalis</a:t>
          </a:r>
          <a:r>
            <a:rPr lang="en-US" sz="2100" kern="1200" dirty="0"/>
            <a:t>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Bowel wall dilation/thickening/enhancement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Fat stranding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Free fluid</a:t>
          </a:r>
        </a:p>
      </dsp:txBody>
      <dsp:txXfrm>
        <a:off x="0" y="2446006"/>
        <a:ext cx="9767131" cy="1844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A2E49-9209-49C1-AAEF-9C890626CF11}">
      <dsp:nvSpPr>
        <dsp:cNvPr id="0" name=""/>
        <dsp:cNvSpPr/>
      </dsp:nvSpPr>
      <dsp:spPr>
        <a:xfrm>
          <a:off x="5134" y="1352617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Bowel wall necrosis</a:t>
          </a:r>
        </a:p>
      </dsp:txBody>
      <dsp:txXfrm>
        <a:off x="33106" y="1380589"/>
        <a:ext cx="1535772" cy="899086"/>
      </dsp:txXfrm>
    </dsp:sp>
    <dsp:sp modelId="{B7863C40-EADB-4516-BBE2-011226F81D93}">
      <dsp:nvSpPr>
        <dsp:cNvPr id="0" name=""/>
        <dsp:cNvSpPr/>
      </dsp:nvSpPr>
      <dsp:spPr>
        <a:xfrm>
          <a:off x="1756023" y="163276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6023" y="1711709"/>
        <a:ext cx="236210" cy="236847"/>
      </dsp:txXfrm>
    </dsp:sp>
    <dsp:sp modelId="{B64D8DD7-BAD5-4E15-AD3E-FCBDD170DF09}">
      <dsp:nvSpPr>
        <dsp:cNvPr id="0" name=""/>
        <dsp:cNvSpPr/>
      </dsp:nvSpPr>
      <dsp:spPr>
        <a:xfrm>
          <a:off x="2233538" y="1352617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Bacterial proliferation in necrotic bowel</a:t>
          </a:r>
        </a:p>
      </dsp:txBody>
      <dsp:txXfrm>
        <a:off x="2261510" y="1380589"/>
        <a:ext cx="1535772" cy="899086"/>
      </dsp:txXfrm>
    </dsp:sp>
    <dsp:sp modelId="{F9043D8B-AAE1-4B86-A44E-621FED4FCFB2}">
      <dsp:nvSpPr>
        <dsp:cNvPr id="0" name=""/>
        <dsp:cNvSpPr/>
      </dsp:nvSpPr>
      <dsp:spPr>
        <a:xfrm>
          <a:off x="3984426" y="163276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984426" y="1711709"/>
        <a:ext cx="236210" cy="236847"/>
      </dsp:txXfrm>
    </dsp:sp>
    <dsp:sp modelId="{AE7CB59C-9524-4A7D-B6A7-D096758A71C7}">
      <dsp:nvSpPr>
        <dsp:cNvPr id="0" name=""/>
        <dsp:cNvSpPr/>
      </dsp:nvSpPr>
      <dsp:spPr>
        <a:xfrm>
          <a:off x="4461941" y="1352617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Bacteria release gas into the wall</a:t>
          </a:r>
        </a:p>
      </dsp:txBody>
      <dsp:txXfrm>
        <a:off x="4489913" y="1380589"/>
        <a:ext cx="1535772" cy="899086"/>
      </dsp:txXfrm>
    </dsp:sp>
    <dsp:sp modelId="{86A384D3-398C-479A-866C-8F73C61CE70B}">
      <dsp:nvSpPr>
        <dsp:cNvPr id="0" name=""/>
        <dsp:cNvSpPr/>
      </dsp:nvSpPr>
      <dsp:spPr>
        <a:xfrm>
          <a:off x="6212830" y="163276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212830" y="1711709"/>
        <a:ext cx="236210" cy="236847"/>
      </dsp:txXfrm>
    </dsp:sp>
    <dsp:sp modelId="{8F233859-C353-4641-890C-8AE35F62A3B9}">
      <dsp:nvSpPr>
        <dsp:cNvPr id="0" name=""/>
        <dsp:cNvSpPr/>
      </dsp:nvSpPr>
      <dsp:spPr>
        <a:xfrm>
          <a:off x="6690345" y="1352617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Gas enters mesenteric vessels</a:t>
          </a:r>
        </a:p>
      </dsp:txBody>
      <dsp:txXfrm>
        <a:off x="6718317" y="1380589"/>
        <a:ext cx="1535772" cy="899086"/>
      </dsp:txXfrm>
    </dsp:sp>
    <dsp:sp modelId="{E94EF667-FF0A-428C-ABD6-A3F918D61D05}">
      <dsp:nvSpPr>
        <dsp:cNvPr id="0" name=""/>
        <dsp:cNvSpPr/>
      </dsp:nvSpPr>
      <dsp:spPr>
        <a:xfrm>
          <a:off x="8441233" y="1632760"/>
          <a:ext cx="337443" cy="394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441233" y="1711709"/>
        <a:ext cx="236210" cy="236847"/>
      </dsp:txXfrm>
    </dsp:sp>
    <dsp:sp modelId="{19EAB0D7-ACDE-4B11-9C57-62B2ED01F486}">
      <dsp:nvSpPr>
        <dsp:cNvPr id="0" name=""/>
        <dsp:cNvSpPr/>
      </dsp:nvSpPr>
      <dsp:spPr>
        <a:xfrm>
          <a:off x="8918748" y="1352617"/>
          <a:ext cx="1591716" cy="9550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Gas travels into portal vein</a:t>
          </a:r>
        </a:p>
      </dsp:txBody>
      <dsp:txXfrm>
        <a:off x="8946720" y="1380589"/>
        <a:ext cx="1535772" cy="89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0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7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6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2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3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4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5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5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9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1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411CC-557D-4D61-A6A1-30FA839B333E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E74BC-4588-4444-9C95-8390BF579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517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non-occlusive-mesenteric-ischaemia?lang=us" TargetMode="External"/><Relationship Id="rId2" Type="http://schemas.openxmlformats.org/officeDocument/2006/relationships/hyperlink" Target="https://radiopaedia.org/articles/mesenteric-ischaemia?lang=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dsave.com/procedures/ct-scan-of-abdomen-and-pelvis-with-contrast/d781f5c4/texas/houston-tx" TargetMode="External"/><Relationship Id="rId5" Type="http://schemas.openxmlformats.org/officeDocument/2006/relationships/hyperlink" Target="https://www.acr.org/Clinical-Resources/ACR-Appropriateness-Criteria" TargetMode="External"/><Relationship Id="rId4" Type="http://schemas.openxmlformats.org/officeDocument/2006/relationships/hyperlink" Target="https://www.uptodate.com/contents/overview-of-intestinal-ischemia-in-adult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/>
          <a:lstStyle/>
          <a:p>
            <a:r>
              <a:rPr lang="en-US" dirty="0"/>
              <a:t>Mesenteric Ischemia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Will Morris</a:t>
            </a:r>
          </a:p>
          <a:p>
            <a:r>
              <a:rPr lang="en-US" dirty="0"/>
              <a:t>3/3/21</a:t>
            </a:r>
          </a:p>
          <a:p>
            <a:r>
              <a:rPr lang="en-US" dirty="0"/>
              <a:t>RAD 4001 – General Radiology</a:t>
            </a:r>
          </a:p>
          <a:p>
            <a:r>
              <a:rPr lang="en-US" dirty="0"/>
              <a:t>Made in collaboration with Angel </a:t>
            </a:r>
            <a:r>
              <a:rPr lang="en-US" dirty="0" err="1"/>
              <a:t>Su</a:t>
            </a:r>
            <a:r>
              <a:rPr lang="en-US" dirty="0"/>
              <a:t>, MD</a:t>
            </a:r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is a male in his late 50s presenting to the ED with abdominal pain</a:t>
            </a:r>
          </a:p>
          <a:p>
            <a:pPr lvl="1"/>
            <a:r>
              <a:rPr lang="en-US" dirty="0"/>
              <a:t>Pain is diffuse, severe, constant</a:t>
            </a:r>
          </a:p>
          <a:p>
            <a:pPr lvl="1"/>
            <a:r>
              <a:rPr lang="en-US" dirty="0"/>
              <a:t>History of severe heart failure s/p Left Ventricular Assist Device (LVAD)</a:t>
            </a:r>
          </a:p>
          <a:p>
            <a:pPr lvl="1"/>
            <a:r>
              <a:rPr lang="en-US" dirty="0"/>
              <a:t>Also has severe atherosclerotic disease and AAA that has required graft placement in the distal aorta</a:t>
            </a:r>
          </a:p>
          <a:p>
            <a:pPr lvl="1"/>
            <a:r>
              <a:rPr lang="en-US" dirty="0"/>
              <a:t>Exam: generalized abdominal tenderness </a:t>
            </a:r>
          </a:p>
          <a:p>
            <a:pPr lvl="1"/>
            <a:r>
              <a:rPr lang="en-US" dirty="0"/>
              <a:t>Patient presented to the ED 1 month prior with similar (but less severe) pain</a:t>
            </a:r>
          </a:p>
          <a:p>
            <a:pPr lvl="2"/>
            <a:r>
              <a:rPr lang="en-US" dirty="0"/>
              <a:t>CTA abdomen/pelvis was performed but patient left AMA before any further workup could be done</a:t>
            </a:r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E4301-D552-4108-99A1-38B00E464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id="{AA3E514A-DFD7-40CC-A559-136060341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798" y="365125"/>
            <a:ext cx="5104002" cy="4425479"/>
          </a:xfrm>
        </p:spPr>
      </p:pic>
      <p:pic>
        <p:nvPicPr>
          <p:cNvPr id="4" name="Content Placeholder 28" descr="A picture containing diagram&#10;&#10;Description automatically generated">
            <a:extLst>
              <a:ext uri="{FF2B5EF4-FFF2-40B4-BE49-F238E27FC236}">
                <a16:creationId xmlns:a16="http://schemas.microsoft.com/office/drawing/2014/main" id="{9F5990AB-95ED-4F06-BEC8-226C4FE55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35" y="365125"/>
            <a:ext cx="5104002" cy="4425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62E704-36A8-4F97-A461-FDF3C9F26F13}"/>
              </a:ext>
            </a:extLst>
          </p:cNvPr>
          <p:cNvSpPr txBox="1"/>
          <p:nvPr/>
        </p:nvSpPr>
        <p:spPr>
          <a:xfrm>
            <a:off x="2197915" y="5285064"/>
            <a:ext cx="190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January 16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7B09E5-75C3-427D-9923-9800DB9D8412}"/>
              </a:ext>
            </a:extLst>
          </p:cNvPr>
          <p:cNvSpPr txBox="1"/>
          <p:nvPr/>
        </p:nvSpPr>
        <p:spPr>
          <a:xfrm>
            <a:off x="7792067" y="5285064"/>
            <a:ext cx="201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February 19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AAAD64-EF80-4CE9-AE1B-AFD5AE6436BA}"/>
              </a:ext>
            </a:extLst>
          </p:cNvPr>
          <p:cNvSpPr/>
          <p:nvPr/>
        </p:nvSpPr>
        <p:spPr>
          <a:xfrm>
            <a:off x="1102407" y="299103"/>
            <a:ext cx="10374595" cy="427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9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2A378-3B08-44D6-A064-12A505DB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2455051"/>
            <a:ext cx="10515600" cy="1325563"/>
          </a:xfrm>
        </p:spPr>
        <p:txBody>
          <a:bodyPr/>
          <a:lstStyle/>
          <a:p>
            <a:r>
              <a:rPr lang="en-US" dirty="0"/>
              <a:t>Bowel Wall Gas</a:t>
            </a:r>
          </a:p>
        </p:txBody>
      </p:sp>
      <p:pic>
        <p:nvPicPr>
          <p:cNvPr id="11" name="Content Placeholder 10" descr="A close up of a coin&#10;&#10;Description automatically generated with low confidence">
            <a:extLst>
              <a:ext uri="{FF2B5EF4-FFF2-40B4-BE49-F238E27FC236}">
                <a16:creationId xmlns:a16="http://schemas.microsoft.com/office/drawing/2014/main" id="{EA07E879-D71F-4925-A033-4E178008C6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901" y="314286"/>
            <a:ext cx="5494176" cy="6229428"/>
          </a:xfr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B2519120-2CCC-4091-AB5D-BB1492484716}"/>
              </a:ext>
            </a:extLst>
          </p:cNvPr>
          <p:cNvSpPr/>
          <p:nvPr/>
        </p:nvSpPr>
        <p:spPr>
          <a:xfrm rot="3738854">
            <a:off x="7465462" y="3276077"/>
            <a:ext cx="447870" cy="1496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E10D38-09A5-4AA0-9FF4-62150FF8D7EE}"/>
              </a:ext>
            </a:extLst>
          </p:cNvPr>
          <p:cNvSpPr/>
          <p:nvPr/>
        </p:nvSpPr>
        <p:spPr>
          <a:xfrm>
            <a:off x="6308991" y="314286"/>
            <a:ext cx="4477996" cy="32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7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0E579-28C5-46B3-AD0D-4DB96ABE2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489" y="2435551"/>
            <a:ext cx="5977124" cy="1325563"/>
          </a:xfrm>
        </p:spPr>
        <p:txBody>
          <a:bodyPr/>
          <a:lstStyle/>
          <a:p>
            <a:r>
              <a:rPr lang="en-US" dirty="0"/>
              <a:t>Portal Venous Gas</a:t>
            </a:r>
          </a:p>
        </p:txBody>
      </p:sp>
      <p:pic>
        <p:nvPicPr>
          <p:cNvPr id="5" name="Content Placeholder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C58AC771-995D-45EE-AD96-703841118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8" y="631444"/>
            <a:ext cx="5844612" cy="5385740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59C52F0-C881-44F7-B416-802C2D467E70}"/>
              </a:ext>
            </a:extLst>
          </p:cNvPr>
          <p:cNvSpPr/>
          <p:nvPr/>
        </p:nvSpPr>
        <p:spPr>
          <a:xfrm>
            <a:off x="3008119" y="2435551"/>
            <a:ext cx="1187866" cy="7947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56EF06-7935-4C24-9780-7F833D5D740D}"/>
              </a:ext>
            </a:extLst>
          </p:cNvPr>
          <p:cNvSpPr/>
          <p:nvPr/>
        </p:nvSpPr>
        <p:spPr>
          <a:xfrm>
            <a:off x="1504416" y="631444"/>
            <a:ext cx="4477996" cy="402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3370-D559-46A5-A3BA-B76265C5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Bowel Wall Thickening/Dilation/Enhancement, Fat Stranding, and Free Fluid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BE150092-5155-4590-9DEE-7BE75F698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201" y="1690382"/>
            <a:ext cx="4103914" cy="4856298"/>
          </a:xfrm>
        </p:spPr>
      </p:pic>
      <p:pic>
        <p:nvPicPr>
          <p:cNvPr id="7" name="Picture 6" descr="A close up of a coin&#10;&#10;Description automatically generated with low confidence">
            <a:extLst>
              <a:ext uri="{FF2B5EF4-FFF2-40B4-BE49-F238E27FC236}">
                <a16:creationId xmlns:a16="http://schemas.microsoft.com/office/drawing/2014/main" id="{71CFAFF9-CA5F-4452-AA80-7A05FB14D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3913117" cy="4436785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86FEB31-E08C-4B7C-97E8-0011C288A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25" y="1690382"/>
            <a:ext cx="3748341" cy="526378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9B1848-C66D-48F5-AED8-9B470D2070E5}"/>
              </a:ext>
            </a:extLst>
          </p:cNvPr>
          <p:cNvSpPr/>
          <p:nvPr/>
        </p:nvSpPr>
        <p:spPr>
          <a:xfrm>
            <a:off x="208865" y="1621793"/>
            <a:ext cx="11843250" cy="335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C316A-2147-4085-B734-272CFD4E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B9910E7-71D9-4509-9E0A-66F86F15EA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054777"/>
              </p:ext>
            </p:extLst>
          </p:nvPr>
        </p:nvGraphicFramePr>
        <p:xfrm>
          <a:off x="838199" y="1690688"/>
          <a:ext cx="976713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752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0EA81A-7A14-4E91-BEEA-0916C808E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Differential Diagnoses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8C527-0B12-4F4A-842A-E19E1E1FC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3600" dirty="0"/>
              <a:t>Diverticulosis/itis</a:t>
            </a:r>
          </a:p>
          <a:p>
            <a:r>
              <a:rPr lang="en-US" sz="3600" dirty="0"/>
              <a:t>IBD (Crohn’s vs. UC)</a:t>
            </a:r>
          </a:p>
          <a:p>
            <a:r>
              <a:rPr lang="en-US" sz="3600" dirty="0"/>
              <a:t>Mesenteric ischemia</a:t>
            </a:r>
          </a:p>
          <a:p>
            <a:r>
              <a:rPr lang="en-US" sz="3600" dirty="0"/>
              <a:t>Obstruction</a:t>
            </a:r>
          </a:p>
          <a:p>
            <a:r>
              <a:rPr lang="en-US" sz="3600" dirty="0"/>
              <a:t>Perforation of GI tract</a:t>
            </a:r>
          </a:p>
        </p:txBody>
      </p:sp>
    </p:spTree>
    <p:extLst>
      <p:ext uri="{BB962C8B-B14F-4D97-AF65-F5344CB8AC3E}">
        <p14:creationId xmlns:p14="http://schemas.microsoft.com/office/powerpoint/2010/main" val="191951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17EE26-A8FB-443F-ABAB-5B03C4BB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Mesenteric Ischemia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15D06-343A-4B81-88CA-967CB693F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Acute (95%) vs. Chronic (5%)</a:t>
            </a:r>
          </a:p>
          <a:p>
            <a:r>
              <a:rPr lang="en-US" sz="2400" dirty="0"/>
              <a:t>Within acute category:</a:t>
            </a:r>
          </a:p>
          <a:p>
            <a:pPr lvl="1"/>
            <a:r>
              <a:rPr lang="en-US" dirty="0"/>
              <a:t>Arterial Occlusive (60-85%): typically an embolic event</a:t>
            </a:r>
          </a:p>
          <a:p>
            <a:pPr lvl="1"/>
            <a:r>
              <a:rPr lang="en-US" dirty="0"/>
              <a:t>Non-Occlusive (15-30%): hypoperfusion</a:t>
            </a:r>
          </a:p>
          <a:p>
            <a:pPr lvl="1"/>
            <a:r>
              <a:rPr lang="en-US" dirty="0"/>
              <a:t>Venous Occlusive (5-15%)</a:t>
            </a:r>
          </a:p>
          <a:p>
            <a:r>
              <a:rPr lang="en-US" sz="2400" dirty="0"/>
              <a:t>If untreated: ischemia </a:t>
            </a:r>
            <a:r>
              <a:rPr lang="en-US" sz="2400" dirty="0">
                <a:sym typeface="Wingdings" panose="05000000000000000000" pitchFamily="2" charset="2"/>
              </a:rPr>
              <a:t> necrosis  sepsis and/or perforation  death</a:t>
            </a:r>
          </a:p>
          <a:p>
            <a:r>
              <a:rPr lang="en-US" sz="2400" dirty="0">
                <a:sym typeface="Wingdings" panose="05000000000000000000" pitchFamily="2" charset="2"/>
              </a:rPr>
              <a:t>Treatment: urgent surgical exploration and mgmt. of underlying cause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671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AFB4E-43D8-4856-B657-89EA9D545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ACR Appropriateness Criteria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B6F345-025D-46AC-B715-079B9D6E8E1D}"/>
              </a:ext>
            </a:extLst>
          </p:cNvPr>
          <p:cNvSpPr txBox="1"/>
          <p:nvPr/>
        </p:nvSpPr>
        <p:spPr>
          <a:xfrm>
            <a:off x="4367695" y="3821195"/>
            <a:ext cx="6437726" cy="1785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CTA abdomen/pelvis is the preferred imaging modality in this scenario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Average cost in Houston, TX: $700+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D3F7731-8801-4C8D-B40C-04EE3D80A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695" y="1470400"/>
            <a:ext cx="7477841" cy="214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72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7475DD-FDAB-4C1E-A9B3-6CEB8258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5E75A-C958-42E6-822A-4AAE1F58E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History is vital!</a:t>
            </a:r>
          </a:p>
          <a:p>
            <a:pPr lvl="1"/>
            <a:r>
              <a:rPr lang="en-US" sz="2000" dirty="0"/>
              <a:t>Identify risk factors (causes of hypoperfusion, atherosclerosis,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r>
              <a:rPr lang="en-US" sz="2000" dirty="0"/>
              <a:t>Physical exam is highly variable and non-specific, but it is still important to assess for </a:t>
            </a:r>
            <a:r>
              <a:rPr lang="en-US" sz="2000" dirty="0" err="1"/>
              <a:t>perotinitis</a:t>
            </a:r>
            <a:endParaRPr lang="en-US" sz="2000" dirty="0"/>
          </a:p>
          <a:p>
            <a:r>
              <a:rPr lang="en-US" sz="2000" dirty="0"/>
              <a:t>CTA is the preferred imaging modality</a:t>
            </a:r>
          </a:p>
          <a:p>
            <a:r>
              <a:rPr lang="en-US" sz="2000" dirty="0"/>
              <a:t>Imaging may not identify occlusion (remember: not always occlusive!)</a:t>
            </a:r>
          </a:p>
          <a:p>
            <a:r>
              <a:rPr lang="en-US" sz="2000" dirty="0"/>
              <a:t>Important to identify other features:</a:t>
            </a:r>
          </a:p>
          <a:p>
            <a:pPr lvl="1"/>
            <a:r>
              <a:rPr lang="en-US" sz="2000" dirty="0"/>
              <a:t>Bowel wall gas</a:t>
            </a:r>
          </a:p>
          <a:p>
            <a:pPr lvl="1"/>
            <a:r>
              <a:rPr lang="en-US" sz="2000" dirty="0"/>
              <a:t>Portal venous gas</a:t>
            </a:r>
          </a:p>
          <a:p>
            <a:pPr lvl="2"/>
            <a:r>
              <a:rPr lang="en-US" dirty="0"/>
              <a:t>Note: differentiate from </a:t>
            </a:r>
            <a:r>
              <a:rPr lang="en-US" dirty="0" err="1"/>
              <a:t>pneumobilia</a:t>
            </a:r>
            <a:r>
              <a:rPr lang="en-US" dirty="0"/>
              <a:t> based on location of visible gas</a:t>
            </a:r>
          </a:p>
          <a:p>
            <a:pPr lvl="1"/>
            <a:r>
              <a:rPr lang="en-US" sz="2000" dirty="0"/>
              <a:t>Pneumoperitoneum (not present in this particular case because there was no perforation)</a:t>
            </a:r>
          </a:p>
          <a:p>
            <a:pPr lvl="1"/>
            <a:r>
              <a:rPr lang="en-US" sz="2000" dirty="0"/>
              <a:t>Variable amount of free fluid</a:t>
            </a:r>
          </a:p>
        </p:txBody>
      </p:sp>
    </p:spTree>
    <p:extLst>
      <p:ext uri="{BB962C8B-B14F-4D97-AF65-F5344CB8AC3E}">
        <p14:creationId xmlns:p14="http://schemas.microsoft.com/office/powerpoint/2010/main" val="266816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85CFE-7E3B-4CC2-ABE2-44F9B567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is there air in the portal vein?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149135-A9A1-4EAA-9381-986CC5C511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056888"/>
              </p:ext>
            </p:extLst>
          </p:nvPr>
        </p:nvGraphicFramePr>
        <p:xfrm>
          <a:off x="838200" y="1598867"/>
          <a:ext cx="10515600" cy="3660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71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9A5F3-EDF0-4A75-BB81-9D109585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FA6EE-DD81-49B3-A13A-DF888592C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hlinkClick r:id="rId2"/>
              </a:rPr>
              <a:t>https://radiopaedia.org/articles/mesenteric-ischaemia?lang=us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3"/>
              </a:rPr>
              <a:t>https://radiopaedia.org/articles/non-occlusive-mesenteric-ischaemia?lang=us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https://www.uptodate.com/contents/overview-of-intestinal-ischemia-in-adults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5"/>
              </a:rPr>
              <a:t>https://www.acr.org/Clinical-Resources/ACR-Appropriateness-Criteria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hlinkClick r:id="rId6"/>
              </a:rPr>
              <a:t>https://www.mdsave.com/procedures/ct-scan-of-abdomen-and-pelvis-with-contrast/d781f5c4/texas/houston-tx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69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3112</TotalTime>
  <Words>481</Words>
  <Application>Microsoft Office PowerPoint</Application>
  <PresentationFormat>Widescreen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Mesenteric Ischemia</vt:lpstr>
      <vt:lpstr>Clinical History</vt:lpstr>
      <vt:lpstr>PowerPoint Presentation</vt:lpstr>
      <vt:lpstr>Bowel Wall Gas</vt:lpstr>
      <vt:lpstr>Portal Venous Gas</vt:lpstr>
      <vt:lpstr>Bowel Wall Thickening/Dilation/Enhancement, Fat Stranding, and Free Fluid</vt:lpstr>
      <vt:lpstr>Summary</vt:lpstr>
      <vt:lpstr>Differential Diagnoses</vt:lpstr>
      <vt:lpstr>Mesenteric Ischemia</vt:lpstr>
      <vt:lpstr>ACR Appropriateness Criteria</vt:lpstr>
      <vt:lpstr>Take Home Points</vt:lpstr>
      <vt:lpstr>Why is there air in the portal vein?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Mesenteric Ischemia</dc:title>
  <dc:creator>Will Morris</dc:creator>
  <cp:lastModifiedBy>Will Morris</cp:lastModifiedBy>
  <cp:revision>27</cp:revision>
  <dcterms:created xsi:type="dcterms:W3CDTF">2021-02-28T18:47:01Z</dcterms:created>
  <dcterms:modified xsi:type="dcterms:W3CDTF">2021-03-02T22:39:59Z</dcterms:modified>
</cp:coreProperties>
</file>