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88" r:id="rId10"/>
    <p:sldId id="293" r:id="rId11"/>
    <p:sldId id="258" r:id="rId12"/>
    <p:sldId id="277" r:id="rId13"/>
    <p:sldId id="278" r:id="rId14"/>
    <p:sldId id="279" r:id="rId15"/>
    <p:sldId id="280" r:id="rId16"/>
    <p:sldId id="282" r:id="rId17"/>
    <p:sldId id="284" r:id="rId18"/>
    <p:sldId id="283" r:id="rId19"/>
    <p:sldId id="286" r:id="rId20"/>
    <p:sldId id="276" r:id="rId21"/>
    <p:sldId id="259" r:id="rId22"/>
    <p:sldId id="260" r:id="rId23"/>
    <p:sldId id="261" r:id="rId24"/>
    <p:sldId id="287" r:id="rId25"/>
    <p:sldId id="290" r:id="rId26"/>
    <p:sldId id="291" r:id="rId27"/>
    <p:sldId id="292" r:id="rId28"/>
    <p:sldId id="262" r:id="rId29"/>
    <p:sldId id="263" r:id="rId30"/>
    <p:sldId id="265" r:id="rId31"/>
    <p:sldId id="289" r:id="rId32"/>
    <p:sldId id="264" r:id="rId33"/>
    <p:sldId id="266" r:id="rId34"/>
    <p:sldId id="267" r:id="rId35"/>
    <p:sldId id="268" r:id="rId36"/>
    <p:sldId id="269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avel, Manickam" initials="KM" lastIdx="8" clrIdx="0">
    <p:extLst>
      <p:ext uri="{19B8F6BF-5375-455C-9EA6-DF929625EA0E}">
        <p15:presenceInfo xmlns:p15="http://schemas.microsoft.com/office/powerpoint/2012/main" userId="S::manickam.kumaravel@uth.tmc.edu::5b425f44-68ac-4662-b696-6ba508bd0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8947" autoAdjust="0"/>
  </p:normalViewPr>
  <p:slideViewPr>
    <p:cSldViewPr snapToGrid="0">
      <p:cViewPr>
        <p:scale>
          <a:sx n="50" d="100"/>
          <a:sy n="50" d="100"/>
        </p:scale>
        <p:origin x="12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7:57.821" idx="6">
    <p:pos x="10" y="10"/>
    <p:text>Differential diagnosis based on imaging findings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8:13.739" idx="7">
    <p:pos x="10" y="10"/>
    <p:text>Introducer  final diagnosis before discussion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21:38:56.616" idx="8">
    <p:pos x="10" y="10"/>
    <p:text>Final diagnosis with highlights mentioned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B7A5F-7DB2-4DFF-8E8A-2047B27A650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6A6FD-23A5-48B9-A0CA-9E4555CE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healthimaging.com/estimated-result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https://radiologyassistant.nl/abdomen/pancreas/acute-pancreatitis#imaging-necrotizing-pancreatitis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//focus on this slide//</a:t>
            </a:r>
          </a:p>
          <a:p>
            <a:endParaRPr lang="en-US" dirty="0"/>
          </a:p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-gallstones present (verify)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7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r>
              <a:rPr lang="en-US" dirty="0">
                <a:hlinkClick r:id="rId3"/>
              </a:rPr>
              <a:t>Estimated Results - American Health Imaging</a:t>
            </a:r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(check this with residents…not sure where to find U/S imaging, just have the report)</a:t>
            </a:r>
          </a:p>
          <a:p>
            <a:endParaRPr lang="en-US" dirty="0"/>
          </a:p>
          <a:p>
            <a:r>
              <a:rPr lang="en-US" dirty="0"/>
              <a:t>U/S ordered for concern for gallstone pancreatitis</a:t>
            </a:r>
          </a:p>
          <a:p>
            <a:r>
              <a:rPr lang="en-US" dirty="0"/>
              <a:t>Technique: multiplanar grayscale and color doppler U/S of RUQ</a:t>
            </a:r>
          </a:p>
          <a:p>
            <a:endParaRPr lang="en-US" dirty="0"/>
          </a:p>
          <a:p>
            <a:r>
              <a:rPr lang="en-US" dirty="0"/>
              <a:t>Findings: liver: CC: 15.5 cm</a:t>
            </a:r>
          </a:p>
          <a:p>
            <a:r>
              <a:rPr lang="en-US" dirty="0" err="1"/>
              <a:t>Echogen</a:t>
            </a:r>
            <a:r>
              <a:rPr lang="en-US" dirty="0"/>
              <a:t>: diffusely hyperechoic</a:t>
            </a:r>
          </a:p>
          <a:p>
            <a:r>
              <a:rPr lang="en-US" dirty="0"/>
              <a:t>Surface: normal</a:t>
            </a:r>
          </a:p>
          <a:p>
            <a:r>
              <a:rPr lang="en-US" dirty="0"/>
              <a:t>Mass: non</a:t>
            </a:r>
          </a:p>
          <a:p>
            <a:endParaRPr lang="en-US" dirty="0"/>
          </a:p>
          <a:p>
            <a:r>
              <a:rPr lang="en-US" dirty="0"/>
              <a:t>PV: caliber: 1 cm, flow: </a:t>
            </a:r>
            <a:r>
              <a:rPr lang="en-US" dirty="0" err="1"/>
              <a:t>hepatopetal</a:t>
            </a:r>
            <a:endParaRPr lang="en-US" dirty="0"/>
          </a:p>
          <a:p>
            <a:endParaRPr lang="en-US" dirty="0"/>
          </a:p>
          <a:p>
            <a:r>
              <a:rPr lang="en-US" dirty="0"/>
              <a:t>Bile ducts: CBD diameter: 1.1 cm, intrahepatic duct: normal</a:t>
            </a:r>
          </a:p>
          <a:p>
            <a:endParaRPr lang="en-US" dirty="0"/>
          </a:p>
          <a:p>
            <a:r>
              <a:rPr lang="en-US" dirty="0"/>
              <a:t>Gallbladder: </a:t>
            </a:r>
          </a:p>
          <a:p>
            <a:r>
              <a:rPr lang="en-US" dirty="0"/>
              <a:t>	* multiple mobile gallstones</a:t>
            </a:r>
          </a:p>
          <a:p>
            <a:r>
              <a:rPr lang="en-US" dirty="0"/>
              <a:t>	* sludge present</a:t>
            </a:r>
          </a:p>
          <a:p>
            <a:r>
              <a:rPr lang="en-US" dirty="0"/>
              <a:t>	* wall: 0.2 cm</a:t>
            </a:r>
          </a:p>
          <a:p>
            <a:r>
              <a:rPr lang="en-US" dirty="0"/>
              <a:t>	* no polyps/masses</a:t>
            </a:r>
          </a:p>
          <a:p>
            <a:endParaRPr lang="en-US" dirty="0"/>
          </a:p>
          <a:p>
            <a:r>
              <a:rPr lang="en-US" dirty="0"/>
              <a:t>Impression: cholelithiasis and sludge without evidence of acute </a:t>
            </a:r>
            <a:r>
              <a:rPr lang="en-US" dirty="0" err="1"/>
              <a:t>choleycystitis</a:t>
            </a:r>
            <a:r>
              <a:rPr lang="en-US" dirty="0"/>
              <a:t>, dilated CBD up to 1. cm, could be concerning for choledocholithiasis, diffuse hepatic steatosis,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Compared to CT </a:t>
            </a:r>
            <a:r>
              <a:rPr lang="en-US" dirty="0" err="1"/>
              <a:t>abd</a:t>
            </a:r>
            <a:r>
              <a:rPr lang="en-US" dirty="0"/>
              <a:t>/pelvis of 1/2/2021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6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 at classifications and grading system: https://www.jacr.org/article/S1546-1440(19)30604-0/fulltext (citation on Zotero)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Look through labs for epic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Maybe a picture of an abdominal PE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Labs: maybe have a lab slide separately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https://radiologyresidentcorelectures.com/1121-dane/</a:t>
            </a:r>
          </a:p>
          <a:p>
            <a:endParaRPr lang="en-US" dirty="0"/>
          </a:p>
          <a:p>
            <a:r>
              <a:rPr lang="en-US" dirty="0"/>
              <a:t>Imaging helps us establish diagnosis, identify the cause (choledocholithiasis, biliary dilation), assess severity, detect </a:t>
            </a:r>
            <a:r>
              <a:rPr lang="en-US" dirty="0" err="1"/>
              <a:t>complicatitons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Optimal time is usually 48-72 hours</a:t>
            </a:r>
          </a:p>
          <a:p>
            <a:endParaRPr lang="en-US" dirty="0"/>
          </a:p>
          <a:p>
            <a:r>
              <a:rPr lang="en-US" dirty="0"/>
              <a:t>Usually single-phase portal venous phase A/P</a:t>
            </a:r>
          </a:p>
          <a:p>
            <a:endParaRPr lang="en-US" dirty="0"/>
          </a:p>
          <a:p>
            <a:r>
              <a:rPr lang="en-US" dirty="0"/>
              <a:t>Balthazar CT Severity Index: </a:t>
            </a:r>
          </a:p>
          <a:p>
            <a:endParaRPr lang="en-US" dirty="0"/>
          </a:p>
          <a:p>
            <a:r>
              <a:rPr lang="en-US" dirty="0"/>
              <a:t>Grading of Pancreatitis, Pancreatic Necrosis (an important prognostic indicator)</a:t>
            </a:r>
          </a:p>
          <a:p>
            <a:endParaRPr lang="en-US" dirty="0"/>
          </a:p>
          <a:p>
            <a:r>
              <a:rPr lang="en-US" dirty="0"/>
              <a:t>Pancreatic necrosis: defined as non-enhancing portion of the pancreas</a:t>
            </a:r>
          </a:p>
          <a:p>
            <a:endParaRPr lang="en-US" dirty="0"/>
          </a:p>
          <a:p>
            <a:r>
              <a:rPr lang="en-US" dirty="0"/>
              <a:t>Grading: </a:t>
            </a:r>
          </a:p>
          <a:p>
            <a:r>
              <a:rPr lang="en-US" dirty="0"/>
              <a:t>A: normal (0)</a:t>
            </a:r>
          </a:p>
          <a:p>
            <a:r>
              <a:rPr lang="en-US" dirty="0"/>
              <a:t>B: enlarged (1)</a:t>
            </a:r>
          </a:p>
          <a:p>
            <a:r>
              <a:rPr lang="en-US" dirty="0"/>
              <a:t>C: peripancreatic fat stranding (2)</a:t>
            </a:r>
          </a:p>
          <a:p>
            <a:r>
              <a:rPr lang="en-US" dirty="0"/>
              <a:t>D: single fluid collection (3)</a:t>
            </a:r>
          </a:p>
          <a:p>
            <a:r>
              <a:rPr lang="en-US" dirty="0"/>
              <a:t>E: Two fluid collection (4)</a:t>
            </a:r>
          </a:p>
          <a:p>
            <a:endParaRPr lang="en-US" dirty="0"/>
          </a:p>
          <a:p>
            <a:r>
              <a:rPr lang="en-US" dirty="0"/>
              <a:t>Pancreatic Necrosis: None (0)</a:t>
            </a:r>
          </a:p>
          <a:p>
            <a:r>
              <a:rPr lang="en-US" dirty="0"/>
              <a:t>&lt;= 30% (2)</a:t>
            </a:r>
          </a:p>
          <a:p>
            <a:r>
              <a:rPr lang="en-US" dirty="0"/>
              <a:t>30-50% (4)</a:t>
            </a:r>
          </a:p>
          <a:p>
            <a:r>
              <a:rPr lang="en-US" dirty="0"/>
              <a:t>&gt;50 % (6)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0-3: mild acute pancreatitis</a:t>
            </a:r>
          </a:p>
          <a:p>
            <a:endParaRPr lang="en-US" dirty="0"/>
          </a:p>
          <a:p>
            <a:r>
              <a:rPr lang="en-US" dirty="0"/>
              <a:t>4-6: moderate, acute pancreatitis</a:t>
            </a:r>
          </a:p>
          <a:p>
            <a:endParaRPr lang="en-US" dirty="0"/>
          </a:p>
          <a:p>
            <a:r>
              <a:rPr lang="en-US" dirty="0"/>
              <a:t>7-10: severe acute pancreatitis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Morbidity of 90%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Mortality 17%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Peripancreatic necrosis: fat around can necrose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Revised Atlanta Classification of Acute Pancreatitis: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&lt;4 weeks: acute peripancreatic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https://www.intechopen.com/books/intensive-care/severe-acute-pancreatitis-and-its-management</a:t>
            </a:r>
          </a:p>
          <a:p>
            <a:endParaRPr lang="en-US" dirty="0"/>
          </a:p>
          <a:p>
            <a:r>
              <a:rPr lang="en-US" dirty="0"/>
              <a:t>Inciting event </a:t>
            </a:r>
            <a:r>
              <a:rPr lang="en-US" dirty="0">
                <a:sym typeface="Wingdings" panose="05000000000000000000" pitchFamily="2" charset="2"/>
              </a:rPr>
              <a:t> damage to pancreatic acinar cells pancreatic inflammation and release of enzymes chain reaction causing more damage, leaking of enzymes, autodigestion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 case where positive feedback is not a good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70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Based on https://radiologyassistant.nl/abdomen/pancreas/acute-pancreatitis#introduction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Balthazar CT Severity Index: </a:t>
            </a:r>
          </a:p>
          <a:p>
            <a:endParaRPr lang="en-US" dirty="0"/>
          </a:p>
          <a:p>
            <a:r>
              <a:rPr lang="en-US" dirty="0"/>
              <a:t>Grading of Pancreatitis, Pancreatic Necrosis (an important prognostic indicator)</a:t>
            </a:r>
          </a:p>
          <a:p>
            <a:endParaRPr lang="en-US" dirty="0"/>
          </a:p>
          <a:p>
            <a:r>
              <a:rPr lang="en-US" dirty="0"/>
              <a:t>Pancreatic necrosis: defined as non-enhancing portion of the pancreas</a:t>
            </a:r>
          </a:p>
          <a:p>
            <a:endParaRPr lang="en-US" dirty="0"/>
          </a:p>
          <a:p>
            <a:r>
              <a:rPr lang="en-US" dirty="0"/>
              <a:t>Grading: </a:t>
            </a:r>
          </a:p>
          <a:p>
            <a:r>
              <a:rPr lang="en-US" dirty="0"/>
              <a:t>A: normal (0)</a:t>
            </a:r>
          </a:p>
          <a:p>
            <a:r>
              <a:rPr lang="en-US" dirty="0"/>
              <a:t>B: enlarged (1)</a:t>
            </a:r>
          </a:p>
          <a:p>
            <a:r>
              <a:rPr lang="en-US" dirty="0"/>
              <a:t>C: peripancreatic fat stranding (2)</a:t>
            </a:r>
          </a:p>
          <a:p>
            <a:r>
              <a:rPr lang="en-US" dirty="0"/>
              <a:t>D: single fluid collection (3)</a:t>
            </a:r>
          </a:p>
          <a:p>
            <a:r>
              <a:rPr lang="en-US" dirty="0"/>
              <a:t>E: Two fluid collection (4)</a:t>
            </a:r>
          </a:p>
          <a:p>
            <a:endParaRPr lang="en-US" dirty="0"/>
          </a:p>
          <a:p>
            <a:r>
              <a:rPr lang="en-US" dirty="0"/>
              <a:t>Pancreatic Necrosis: None (0)</a:t>
            </a:r>
          </a:p>
          <a:p>
            <a:r>
              <a:rPr lang="en-US" dirty="0"/>
              <a:t>&lt;= 30% (2)</a:t>
            </a:r>
          </a:p>
          <a:p>
            <a:r>
              <a:rPr lang="en-US" dirty="0"/>
              <a:t>30-50% (4)</a:t>
            </a:r>
          </a:p>
          <a:p>
            <a:r>
              <a:rPr lang="en-US" dirty="0"/>
              <a:t>&gt;50 % (6)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0-3: mild acute pancreatitis</a:t>
            </a:r>
          </a:p>
          <a:p>
            <a:endParaRPr lang="en-US" dirty="0"/>
          </a:p>
          <a:p>
            <a:r>
              <a:rPr lang="en-US" dirty="0"/>
              <a:t>4-6: moderate, acute pancreatitis</a:t>
            </a:r>
          </a:p>
          <a:p>
            <a:endParaRPr lang="en-US" dirty="0"/>
          </a:p>
          <a:p>
            <a:r>
              <a:rPr lang="en-US" dirty="0"/>
              <a:t>7-10: severe acute pancreatitis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Morbidity of 90%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Mortality 17%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5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course of this patient’s hospitalization, has experienced splenic vein thrombus, necrosis of the pancreas, emphysematous pancreatitis, and abdominal compartment syndrome</a:t>
            </a:r>
          </a:p>
          <a:p>
            <a:endParaRPr lang="en-US" dirty="0"/>
          </a:p>
          <a:p>
            <a:r>
              <a:rPr lang="en-US" dirty="0"/>
              <a:t>ACS: defined as intra-abdominal pressure elevated &gt;20 mmHg with </a:t>
            </a:r>
            <a:r>
              <a:rPr lang="en-US" dirty="0" err="1"/>
              <a:t>concommittant</a:t>
            </a:r>
            <a:r>
              <a:rPr lang="en-US" dirty="0"/>
              <a:t> organ dysfunction and failure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1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insert 2/25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3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majority of patients diagnosis can be made based on clinical findings of </a:t>
            </a:r>
            <a:r>
              <a:rPr lang="en-US" dirty="0" err="1"/>
              <a:t>abd</a:t>
            </a:r>
            <a:r>
              <a:rPr lang="en-US" dirty="0"/>
              <a:t> pain, elevated serum lipase, amylase</a:t>
            </a:r>
          </a:p>
          <a:p>
            <a:r>
              <a:rPr lang="en-US" dirty="0"/>
              <a:t>CT may not provide additional information,</a:t>
            </a:r>
          </a:p>
          <a:p>
            <a:endParaRPr lang="en-US" dirty="0"/>
          </a:p>
          <a:p>
            <a:r>
              <a:rPr lang="en-US" dirty="0"/>
              <a:t> however, in this case given patient’s presentation, rising</a:t>
            </a:r>
          </a:p>
          <a:p>
            <a:endParaRPr lang="en-US" dirty="0"/>
          </a:p>
          <a:p>
            <a:r>
              <a:rPr lang="en-US" dirty="0"/>
              <a:t>ACR: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Calculator: https://www.americanhealthimaging.com/cost-calculator/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9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home points????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7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cardiogenic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77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 from 9 AM to 10 AM on Saturday morning, highlighting blood pressure</a:t>
            </a:r>
          </a:p>
          <a:p>
            <a:endParaRPr lang="en-US" dirty="0"/>
          </a:p>
          <a:p>
            <a:r>
              <a:rPr lang="en-US" dirty="0"/>
              <a:t>BP went to 244/120 while in 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4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note, patient was admitted to ICU. Intensivists note on physical exam reports the following changes: decreased breath sounds, basilar crackles, distended and diffusely tender abdomen, absent bowel sounds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CBC, CMP, AST, ALT, </a:t>
            </a:r>
            <a:r>
              <a:rPr lang="en-US" dirty="0" err="1"/>
              <a:t>Tbili</a:t>
            </a:r>
            <a:r>
              <a:rPr lang="en-US" dirty="0"/>
              <a:t>, ALP, Lipase, lactic acid</a:t>
            </a:r>
          </a:p>
          <a:p>
            <a:endParaRPr lang="en-US" dirty="0"/>
          </a:p>
          <a:p>
            <a:r>
              <a:rPr lang="en-US" dirty="0"/>
              <a:t>Anion gap, Lactate  (can show that </a:t>
            </a:r>
          </a:p>
          <a:p>
            <a:endParaRPr lang="en-US" dirty="0"/>
          </a:p>
          <a:p>
            <a:r>
              <a:rPr lang="en-US" dirty="0"/>
              <a:t>Incidentally </a:t>
            </a:r>
            <a:r>
              <a:rPr lang="en-US" dirty="0" err="1"/>
              <a:t>covid</a:t>
            </a:r>
            <a:r>
              <a:rPr lang="en-US" dirty="0"/>
              <a:t> +</a:t>
            </a:r>
          </a:p>
          <a:p>
            <a:endParaRPr lang="en-US" dirty="0"/>
          </a:p>
          <a:p>
            <a:r>
              <a:rPr lang="en-US" dirty="0"/>
              <a:t>EKG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CBC, CMP, AST, ALT, </a:t>
            </a:r>
            <a:r>
              <a:rPr lang="en-US" dirty="0" err="1"/>
              <a:t>Tbili</a:t>
            </a:r>
            <a:r>
              <a:rPr lang="en-US" dirty="0"/>
              <a:t>, ALP, Lipase, lactic acid</a:t>
            </a:r>
          </a:p>
          <a:p>
            <a:endParaRPr lang="en-US" dirty="0"/>
          </a:p>
          <a:p>
            <a:r>
              <a:rPr lang="en-US" dirty="0"/>
              <a:t>Anion gap, Lactate  (can show that </a:t>
            </a:r>
          </a:p>
          <a:p>
            <a:endParaRPr lang="en-US" dirty="0"/>
          </a:p>
          <a:p>
            <a:r>
              <a:rPr lang="en-US" dirty="0"/>
              <a:t>Incidentally </a:t>
            </a:r>
            <a:r>
              <a:rPr lang="en-US" dirty="0" err="1"/>
              <a:t>covid</a:t>
            </a:r>
            <a:r>
              <a:rPr lang="en-US" dirty="0"/>
              <a:t> +</a:t>
            </a:r>
          </a:p>
          <a:p>
            <a:endParaRPr lang="en-US" dirty="0"/>
          </a:p>
          <a:p>
            <a:r>
              <a:rPr lang="en-US" dirty="0"/>
              <a:t>EKG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Abdomen and pelvis: 1/2/2021     read by Dr. Mindy Wang, compared to 6/9/2015 previous imaging</a:t>
            </a:r>
          </a:p>
          <a:p>
            <a:endParaRPr lang="en-US" dirty="0"/>
          </a:p>
          <a:p>
            <a:r>
              <a:rPr lang="en-US" dirty="0"/>
              <a:t>Findings: </a:t>
            </a:r>
          </a:p>
          <a:p>
            <a:endParaRPr lang="en-US" dirty="0"/>
          </a:p>
          <a:p>
            <a:r>
              <a:rPr lang="en-US" dirty="0"/>
              <a:t>Impression: acute necrotizing pancreatitis, non-encapsulated peripancreatic fluid, gallstones present in gall bladder, CBD dilated (1.4 cm)</a:t>
            </a:r>
          </a:p>
          <a:p>
            <a:endParaRPr lang="en-US" dirty="0"/>
          </a:p>
          <a:p>
            <a:r>
              <a:rPr lang="en-US" dirty="0"/>
              <a:t>How did this imaging change our understanding?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A6FD-23A5-48B9-A0CA-9E4555CEF2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3D-444E-4145-BBBB-C778E25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BD24-6B2D-4F0C-9951-AA45451F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A9D-4B8C-48BE-B4E1-510F9B4E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CF62D-F14E-4580-8184-BC76D68A3BD6}"/>
              </a:ext>
            </a:extLst>
          </p:cNvPr>
          <p:cNvGrpSpPr/>
          <p:nvPr userDrawn="1"/>
        </p:nvGrpSpPr>
        <p:grpSpPr>
          <a:xfrm>
            <a:off x="1419290" y="5344886"/>
            <a:ext cx="9557657" cy="1513114"/>
            <a:chOff x="-101600" y="5349875"/>
            <a:chExt cx="9557657" cy="1513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22221-99B3-487B-9E84-7709D5058CD5}"/>
                </a:ext>
              </a:extLst>
            </p:cNvPr>
            <p:cNvSpPr/>
            <p:nvPr userDrawn="1"/>
          </p:nvSpPr>
          <p:spPr>
            <a:xfrm>
              <a:off x="-101600" y="5349875"/>
              <a:ext cx="9557657" cy="15131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0B73D-FCF3-460C-BA3F-19C814E5B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15" y="5608080"/>
              <a:ext cx="5149169" cy="85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F77-DF06-493D-A550-E6B5FDC5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BB4A2-208D-4A95-9445-906CBBD7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7EFB-143F-46F8-89FF-46638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9644-500A-4D4E-A7FB-722AC224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EE65-0676-4436-A45E-EB4867A0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F6F57-C2DA-4B49-AE74-40A4E544D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3672-9AE6-4139-B826-132B27A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5986-5B03-43D0-B9AE-415952FB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262-2476-487A-90A4-BE2F30E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8207-C586-47C8-A5C6-D589278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FCA-6B91-457E-AF40-2EAC5AA5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F4AC-E34B-4957-ABA9-8CAD1530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A22-D261-4BEF-939B-B11C7090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608-46CB-4D4C-9EF7-17E1ECE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2729-3FFD-4115-B0A2-20F313F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6DA23-E649-4B0B-B20A-AB265094D053}"/>
              </a:ext>
            </a:extLst>
          </p:cNvPr>
          <p:cNvSpPr/>
          <p:nvPr userDrawn="1"/>
        </p:nvSpPr>
        <p:spPr>
          <a:xfrm>
            <a:off x="0" y="6241046"/>
            <a:ext cx="12192000" cy="6023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DFB9A-F977-4B78-8428-F8ACEDCF83F8}"/>
              </a:ext>
            </a:extLst>
          </p:cNvPr>
          <p:cNvSpPr txBox="1"/>
          <p:nvPr userDrawn="1"/>
        </p:nvSpPr>
        <p:spPr>
          <a:xfrm>
            <a:off x="4221583" y="6336672"/>
            <a:ext cx="369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dobe Garamond Pro" panose="02020502060506020403" pitchFamily="18" charset="0"/>
              </a:rPr>
              <a:t>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07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F83F-EE9C-45BA-B0AF-DDE4DA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F7D3-6DEB-44BC-9B6F-26D4AC5B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32AF-7DF9-42DC-B0DE-74A4FB5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6233-2BE1-43F2-9612-05A4B52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02B0-FB7F-4380-ABB6-6B8C596F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1A3-724B-48E9-A36F-D0A30C6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1AE6-3729-4AD6-A3D8-36C1BC28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DA9C-B802-4CC5-B791-1F957C7C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E1D7-F9C1-4723-9BF3-3F9095DE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20F4-9E91-4C6C-B120-FD2BCD7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4600-8EBC-419A-9441-48F49E0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8342-8909-46BB-AB91-28864174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6153-D4B5-42BC-94BF-CCF6AAB8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8DEF-7A6B-4804-8CD2-F1BEE79C3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DDFE-E25C-422B-8538-26A54E9D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F16-A61F-48CA-B6DE-D6E12EDB3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A6B-9661-439F-9D22-03589EE0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C780C-C0CC-45E5-A032-268309A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5D89-38A2-4677-BC7F-BA0DFB8B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E8F-1087-4C29-91D5-5319DF4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2BD7-97F6-40D9-9330-6067D32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63E3-8BB5-4DB5-9FE7-59B4EF12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E7BE7-9B7D-439A-B4C8-0D57FFD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C6209-C741-4EA6-81CA-0575872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6C08-0FEA-437E-8DBF-5BD1791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BC8D-78AC-45D8-A593-15294AC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346-4AB2-425B-83F7-48B3F17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E43-D112-495C-B052-5F3DAAF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6687-90F1-40FB-A522-1F9B085D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480F-A465-495B-9EA4-72137FE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D194-635C-4AD9-AAD1-D57733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7DAD-276A-4260-9133-2486647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B3DC-A03B-4FA5-8A8C-D4BB390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6A-7F3A-4B39-8832-44F8D56D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3CA-7EBF-4C4A-9074-CB302B66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8105-3176-4977-BE65-2745C6DD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514-1EDE-4CA6-9EE3-9D3CC65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C4D9-8EFA-4513-B08A-26281EB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D748D-1C6F-4CC0-B18D-E1409E3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AE89-AE55-4A97-B0FF-28649F74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3511-DB32-4F69-A48A-528C891C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6365-18A5-4883-8E30-8DC8FAEB18E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AA80-D800-4539-BF4B-C095AE3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4420-738F-4948-8D5B-A3FED505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68510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adiol.11110947" TargetMode="External"/><Relationship Id="rId5" Type="http://schemas.openxmlformats.org/officeDocument/2006/relationships/hyperlink" Target="https://radiopaedia.org/articles/revised-atlanta-classification-of-acute-pancreatitis-2?lang=us" TargetMode="External"/><Relationship Id="rId4" Type="http://schemas.openxmlformats.org/officeDocument/2006/relationships/hyperlink" Target="https://radiopaedia.org/articles/acute-pancreatitis?lang=u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681-B8FD-4347-800D-AA193CFD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1530219"/>
            <a:ext cx="9144000" cy="944045"/>
          </a:xfrm>
        </p:spPr>
        <p:txBody>
          <a:bodyPr/>
          <a:lstStyle/>
          <a:p>
            <a:r>
              <a:rPr lang="en-US" dirty="0"/>
              <a:t>Necrotizing Pancreatitis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03A-7EEC-4D1E-B5C5-4348356C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42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Grace Howard</a:t>
            </a:r>
          </a:p>
          <a:p>
            <a:r>
              <a:rPr lang="en-US" dirty="0"/>
              <a:t>3/3/2021</a:t>
            </a:r>
          </a:p>
          <a:p>
            <a:r>
              <a:rPr lang="en-US" dirty="0"/>
              <a:t>RAD 4001</a:t>
            </a:r>
          </a:p>
          <a:p>
            <a:r>
              <a:rPr lang="en-US" dirty="0"/>
              <a:t>Dr. Mindy Wang (PGY3/R2)</a:t>
            </a:r>
          </a:p>
        </p:txBody>
      </p:sp>
    </p:spTree>
    <p:extLst>
      <p:ext uri="{BB962C8B-B14F-4D97-AF65-F5344CB8AC3E}">
        <p14:creationId xmlns:p14="http://schemas.microsoft.com/office/powerpoint/2010/main" val="13295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1741-62E4-45D8-A1AE-E7BB5C39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Pancreas on CT Abd with Contrast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8354D-0878-42C4-92E3-EE0D4481A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1915319"/>
            <a:ext cx="5143500" cy="417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2E3A6-C77A-4360-ADB5-04168939202B}"/>
              </a:ext>
            </a:extLst>
          </p:cNvPr>
          <p:cNvSpPr txBox="1"/>
          <p:nvPr/>
        </p:nvSpPr>
        <p:spPr>
          <a:xfrm>
            <a:off x="9690100" y="1803400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Remember this</a:t>
            </a:r>
          </a:p>
        </p:txBody>
      </p:sp>
    </p:spTree>
    <p:extLst>
      <p:ext uri="{BB962C8B-B14F-4D97-AF65-F5344CB8AC3E}">
        <p14:creationId xmlns:p14="http://schemas.microsoft.com/office/powerpoint/2010/main" val="425030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9D1270-CF7D-4FDA-8C82-1729BF80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24" y="1514340"/>
            <a:ext cx="5520671" cy="4351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45049-1324-4568-85EB-D547D1779600}"/>
              </a:ext>
            </a:extLst>
          </p:cNvPr>
          <p:cNvSpPr txBox="1"/>
          <p:nvPr/>
        </p:nvSpPr>
        <p:spPr>
          <a:xfrm>
            <a:off x="4577224" y="2470571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CDC13-44D7-4F1F-8F1D-1B02F33C103F}"/>
              </a:ext>
            </a:extLst>
          </p:cNvPr>
          <p:cNvSpPr txBox="1"/>
          <p:nvPr/>
        </p:nvSpPr>
        <p:spPr>
          <a:xfrm>
            <a:off x="6291724" y="351825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Stomach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A3281-2B85-4135-AB06-B4FDA1FA3193}"/>
              </a:ext>
            </a:extLst>
          </p:cNvPr>
          <p:cNvSpPr txBox="1"/>
          <p:nvPr/>
        </p:nvSpPr>
        <p:spPr>
          <a:xfrm>
            <a:off x="7155324" y="283028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0FE85-D1F9-4254-9838-B0A603626F12}"/>
              </a:ext>
            </a:extLst>
          </p:cNvPr>
          <p:cNvSpPr txBox="1"/>
          <p:nvPr/>
        </p:nvSpPr>
        <p:spPr>
          <a:xfrm>
            <a:off x="5967289" y="3978649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Ao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365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pic>
        <p:nvPicPr>
          <p:cNvPr id="4" name="Content Placeholder 4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7FF11C4A-5682-46D8-A108-8398F043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96" y="1690688"/>
            <a:ext cx="5479462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00EFA-6B5B-4F81-B16E-6EDFE0DC2406}"/>
              </a:ext>
            </a:extLst>
          </p:cNvPr>
          <p:cNvSpPr txBox="1"/>
          <p:nvPr/>
        </p:nvSpPr>
        <p:spPr>
          <a:xfrm>
            <a:off x="4577224" y="2470571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7DAFA-A265-4116-BD17-582C2964C7AF}"/>
              </a:ext>
            </a:extLst>
          </p:cNvPr>
          <p:cNvSpPr txBox="1"/>
          <p:nvPr/>
        </p:nvSpPr>
        <p:spPr>
          <a:xfrm>
            <a:off x="7238623" y="4451771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Spleen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4EE4B-43FA-494D-81E7-678D58E38219}"/>
              </a:ext>
            </a:extLst>
          </p:cNvPr>
          <p:cNvSpPr txBox="1"/>
          <p:nvPr/>
        </p:nvSpPr>
        <p:spPr>
          <a:xfrm>
            <a:off x="6228224" y="3695328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val="40224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pic>
        <p:nvPicPr>
          <p:cNvPr id="5" name="Content Placeholder 4" descr="A close up of a helmet&#10;&#10;Description automatically generated with medium confidence">
            <a:extLst>
              <a:ext uri="{FF2B5EF4-FFF2-40B4-BE49-F238E27FC236}">
                <a16:creationId xmlns:a16="http://schemas.microsoft.com/office/drawing/2014/main" id="{F1A1F8D5-E919-4BCF-809C-4B64B49A3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14" y="1179094"/>
            <a:ext cx="6334172" cy="50459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6EB03-3808-4ECC-9087-81F695CF6C7C}"/>
              </a:ext>
            </a:extLst>
          </p:cNvPr>
          <p:cNvSpPr txBox="1"/>
          <p:nvPr/>
        </p:nvSpPr>
        <p:spPr>
          <a:xfrm>
            <a:off x="7867273" y="4563690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Spleen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C8F2-2247-4A6D-BA7C-DF7661EC0DFA}"/>
              </a:ext>
            </a:extLst>
          </p:cNvPr>
          <p:cNvSpPr txBox="1"/>
          <p:nvPr/>
        </p:nvSpPr>
        <p:spPr>
          <a:xfrm>
            <a:off x="5886073" y="437902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48F80-BE48-4F6A-9C5B-E2900646DAF0}"/>
              </a:ext>
            </a:extLst>
          </p:cNvPr>
          <p:cNvSpPr txBox="1"/>
          <p:nvPr/>
        </p:nvSpPr>
        <p:spPr>
          <a:xfrm>
            <a:off x="5485541" y="4142554"/>
            <a:ext cx="5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IVC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50DBB-75D5-435B-B88B-C29C74146CE0}"/>
              </a:ext>
            </a:extLst>
          </p:cNvPr>
          <p:cNvSpPr txBox="1"/>
          <p:nvPr/>
        </p:nvSpPr>
        <p:spPr>
          <a:xfrm>
            <a:off x="4577224" y="2470571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6B813-DF52-4915-84E5-BC1FC35BB1DF}"/>
              </a:ext>
            </a:extLst>
          </p:cNvPr>
          <p:cNvSpPr txBox="1"/>
          <p:nvPr/>
        </p:nvSpPr>
        <p:spPr>
          <a:xfrm>
            <a:off x="8933324" y="2171071"/>
            <a:ext cx="16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Fat Stranding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1F020F-F4C0-4F80-AA25-4F86C5FB50F8}"/>
              </a:ext>
            </a:extLst>
          </p:cNvPr>
          <p:cNvCxnSpPr>
            <a:cxnSpLocks/>
          </p:cNvCxnSpPr>
          <p:nvPr/>
        </p:nvCxnSpPr>
        <p:spPr>
          <a:xfrm flipH="1">
            <a:off x="7531100" y="2667000"/>
            <a:ext cx="1524208" cy="482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9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</a:t>
            </a:r>
          </a:p>
        </p:txBody>
      </p:sp>
      <p:pic>
        <p:nvPicPr>
          <p:cNvPr id="6" name="Content Placeholder 4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7D293813-54FE-494F-B468-7FBED9087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6137" y="1515979"/>
            <a:ext cx="5851021" cy="4660984"/>
          </a:xfrm>
        </p:spPr>
      </p:pic>
    </p:spTree>
    <p:extLst>
      <p:ext uri="{BB962C8B-B14F-4D97-AF65-F5344CB8AC3E}">
        <p14:creationId xmlns:p14="http://schemas.microsoft.com/office/powerpoint/2010/main" val="334395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783"/>
            <a:ext cx="10515600" cy="1325563"/>
          </a:xfrm>
        </p:spPr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pic>
        <p:nvPicPr>
          <p:cNvPr id="7" name="Content Placeholder 4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C533D268-70E4-40C0-B8C7-C174E742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5900" y="1130300"/>
            <a:ext cx="6694389" cy="50466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DDFDB9-F14F-4957-966C-56BF40BE0663}"/>
              </a:ext>
            </a:extLst>
          </p:cNvPr>
          <p:cNvSpPr txBox="1"/>
          <p:nvPr/>
        </p:nvSpPr>
        <p:spPr>
          <a:xfrm>
            <a:off x="7649131" y="4055690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Spleen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0A7F7-3455-417C-BC85-2408317FDB78}"/>
              </a:ext>
            </a:extLst>
          </p:cNvPr>
          <p:cNvSpPr txBox="1"/>
          <p:nvPr/>
        </p:nvSpPr>
        <p:spPr>
          <a:xfrm>
            <a:off x="5847973" y="4055690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24C6E-9765-4453-A04A-260509F1427C}"/>
              </a:ext>
            </a:extLst>
          </p:cNvPr>
          <p:cNvSpPr txBox="1"/>
          <p:nvPr/>
        </p:nvSpPr>
        <p:spPr>
          <a:xfrm>
            <a:off x="6622632" y="3135935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Pancreas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DEF9-6FEF-440E-91B4-8386FB30107A}"/>
              </a:ext>
            </a:extLst>
          </p:cNvPr>
          <p:cNvSpPr txBox="1"/>
          <p:nvPr/>
        </p:nvSpPr>
        <p:spPr>
          <a:xfrm>
            <a:off x="4121894" y="234935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D99B1-114E-431D-A762-912930F2FA18}"/>
              </a:ext>
            </a:extLst>
          </p:cNvPr>
          <p:cNvSpPr txBox="1"/>
          <p:nvPr/>
        </p:nvSpPr>
        <p:spPr>
          <a:xfrm>
            <a:off x="4775727" y="4601378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 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19ED7-521F-4707-9E8C-88A7609785E2}"/>
              </a:ext>
            </a:extLst>
          </p:cNvPr>
          <p:cNvSpPr txBox="1"/>
          <p:nvPr/>
        </p:nvSpPr>
        <p:spPr>
          <a:xfrm>
            <a:off x="5228509" y="3786474"/>
            <a:ext cx="53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IVC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D052B-BF11-4866-96B2-808AF8E61E8E}"/>
              </a:ext>
            </a:extLst>
          </p:cNvPr>
          <p:cNvSpPr txBox="1"/>
          <p:nvPr/>
        </p:nvSpPr>
        <p:spPr>
          <a:xfrm>
            <a:off x="8461290" y="1506022"/>
            <a:ext cx="160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Fat stranding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CD0C6-F2ED-4B66-A858-170A2BCA71C6}"/>
              </a:ext>
            </a:extLst>
          </p:cNvPr>
          <p:cNvSpPr txBox="1"/>
          <p:nvPr/>
        </p:nvSpPr>
        <p:spPr>
          <a:xfrm>
            <a:off x="4983012" y="309995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FDA78-F08C-43ED-89DA-95928E8D3B2A}"/>
              </a:ext>
            </a:extLst>
          </p:cNvPr>
          <p:cNvSpPr txBox="1"/>
          <p:nvPr/>
        </p:nvSpPr>
        <p:spPr>
          <a:xfrm>
            <a:off x="9017198" y="3271598"/>
            <a:ext cx="210511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Peripancreatic Fluid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2491A3-7C09-4F40-9340-F09F066E66B2}"/>
              </a:ext>
            </a:extLst>
          </p:cNvPr>
          <p:cNvCxnSpPr/>
          <p:nvPr/>
        </p:nvCxnSpPr>
        <p:spPr>
          <a:xfrm flipH="1">
            <a:off x="7601694" y="1752677"/>
            <a:ext cx="1282908" cy="6731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7329DC-4A09-4BEF-A1CC-719CDE8AFF4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791534" y="3456265"/>
            <a:ext cx="1225664" cy="39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0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pic>
        <p:nvPicPr>
          <p:cNvPr id="4" name="Content Placeholder 4" descr="A close up of a coin&#10;&#10;Description automatically generated">
            <a:extLst>
              <a:ext uri="{FF2B5EF4-FFF2-40B4-BE49-F238E27FC236}">
                <a16:creationId xmlns:a16="http://schemas.microsoft.com/office/drawing/2014/main" id="{D5451D49-C3A4-4192-BEB3-E47802A50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7928" y="1244600"/>
            <a:ext cx="6275373" cy="49323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A6341B-14BE-44C0-B6CD-944347AAAE4F}"/>
              </a:ext>
            </a:extLst>
          </p:cNvPr>
          <p:cNvSpPr txBox="1"/>
          <p:nvPr/>
        </p:nvSpPr>
        <p:spPr>
          <a:xfrm>
            <a:off x="2563448" y="3341449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Gallstone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41645-DC02-474E-AF35-30DB905DA38D}"/>
              </a:ext>
            </a:extLst>
          </p:cNvPr>
          <p:cNvSpPr txBox="1"/>
          <p:nvPr/>
        </p:nvSpPr>
        <p:spPr>
          <a:xfrm>
            <a:off x="9239008" y="3512514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Pancreas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0AA6A-31D2-45A6-BF15-0813987A6689}"/>
              </a:ext>
            </a:extLst>
          </p:cNvPr>
          <p:cNvSpPr txBox="1"/>
          <p:nvPr/>
        </p:nvSpPr>
        <p:spPr>
          <a:xfrm>
            <a:off x="8288065" y="4246699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Spleen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CD6F5-3AAB-47C9-AFB3-624B75A1B672}"/>
              </a:ext>
            </a:extLst>
          </p:cNvPr>
          <p:cNvSpPr txBox="1"/>
          <p:nvPr/>
        </p:nvSpPr>
        <p:spPr>
          <a:xfrm>
            <a:off x="7203691" y="4376406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CE60A-8815-4AD4-AC2A-B4D26A6643C7}"/>
              </a:ext>
            </a:extLst>
          </p:cNvPr>
          <p:cNvSpPr txBox="1"/>
          <p:nvPr/>
        </p:nvSpPr>
        <p:spPr>
          <a:xfrm>
            <a:off x="4968801" y="4451720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7305C-49BF-47C6-940A-F54D3BF6A1D8}"/>
              </a:ext>
            </a:extLst>
          </p:cNvPr>
          <p:cNvSpPr txBox="1"/>
          <p:nvPr/>
        </p:nvSpPr>
        <p:spPr>
          <a:xfrm>
            <a:off x="6270058" y="4129126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81F6D-FB4A-4C68-B4CC-BF809F13582A}"/>
              </a:ext>
            </a:extLst>
          </p:cNvPr>
          <p:cNvSpPr txBox="1"/>
          <p:nvPr/>
        </p:nvSpPr>
        <p:spPr>
          <a:xfrm>
            <a:off x="5501982" y="3697180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IVC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291CC-F932-47F1-979C-F7BF36A88C9B}"/>
              </a:ext>
            </a:extLst>
          </p:cNvPr>
          <p:cNvSpPr txBox="1"/>
          <p:nvPr/>
        </p:nvSpPr>
        <p:spPr>
          <a:xfrm>
            <a:off x="9154495" y="2424873"/>
            <a:ext cx="21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Peripancreatic Fluid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E2BBB-796E-479C-9C38-14796CDE68EB}"/>
              </a:ext>
            </a:extLst>
          </p:cNvPr>
          <p:cNvSpPr txBox="1"/>
          <p:nvPr/>
        </p:nvSpPr>
        <p:spPr>
          <a:xfrm>
            <a:off x="4272882" y="2673069"/>
            <a:ext cx="11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40DCB3-99F3-40EB-A8AB-43531184576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789992" y="3674280"/>
            <a:ext cx="1449016" cy="229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C6BEF9-14C1-4FF2-96F3-5BFC01B0D973}"/>
              </a:ext>
            </a:extLst>
          </p:cNvPr>
          <p:cNvCxnSpPr>
            <a:cxnSpLocks/>
          </p:cNvCxnSpPr>
          <p:nvPr/>
        </p:nvCxnSpPr>
        <p:spPr>
          <a:xfrm>
            <a:off x="4102100" y="1867119"/>
            <a:ext cx="2167958" cy="8313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178AB0-1068-4738-96E0-5F5463E283D8}"/>
              </a:ext>
            </a:extLst>
          </p:cNvPr>
          <p:cNvCxnSpPr>
            <a:cxnSpLocks/>
          </p:cNvCxnSpPr>
          <p:nvPr/>
        </p:nvCxnSpPr>
        <p:spPr>
          <a:xfrm flipV="1">
            <a:off x="3489851" y="3394158"/>
            <a:ext cx="1547317" cy="1183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82F168-E1A3-4C7D-A0AD-0A669A59E427}"/>
              </a:ext>
            </a:extLst>
          </p:cNvPr>
          <p:cNvSpPr txBox="1"/>
          <p:nvPr/>
        </p:nvSpPr>
        <p:spPr>
          <a:xfrm>
            <a:off x="2779095" y="1605156"/>
            <a:ext cx="16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Fat Stranding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B2DBA9-4819-4246-A336-C1D7F1A5AD5D}"/>
              </a:ext>
            </a:extLst>
          </p:cNvPr>
          <p:cNvCxnSpPr>
            <a:cxnSpLocks/>
          </p:cNvCxnSpPr>
          <p:nvPr/>
        </p:nvCxnSpPr>
        <p:spPr>
          <a:xfrm flipH="1">
            <a:off x="8389083" y="2890994"/>
            <a:ext cx="894617" cy="6803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6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F7E5ADF3-7CA6-4F62-B238-28C8B2762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917" t="22222" r="25000" b="5324"/>
          <a:stretch/>
        </p:blipFill>
        <p:spPr>
          <a:xfrm>
            <a:off x="3385593" y="1193497"/>
            <a:ext cx="5860007" cy="5072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59AF4-3E7A-4C3F-903E-1738673480DA}"/>
              </a:ext>
            </a:extLst>
          </p:cNvPr>
          <p:cNvSpPr txBox="1"/>
          <p:nvPr/>
        </p:nvSpPr>
        <p:spPr>
          <a:xfrm>
            <a:off x="9204431" y="4186073"/>
            <a:ext cx="21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Peripancreatic Fluid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BD2CD-7354-42D5-BE88-17A790212AC4}"/>
              </a:ext>
            </a:extLst>
          </p:cNvPr>
          <p:cNvSpPr txBox="1"/>
          <p:nvPr/>
        </p:nvSpPr>
        <p:spPr>
          <a:xfrm>
            <a:off x="5501693" y="1321356"/>
            <a:ext cx="16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Fat Stranding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F0EA8C-1006-4178-AB73-AE0D3819BD7A}"/>
              </a:ext>
            </a:extLst>
          </p:cNvPr>
          <p:cNvCxnSpPr>
            <a:cxnSpLocks/>
          </p:cNvCxnSpPr>
          <p:nvPr/>
        </p:nvCxnSpPr>
        <p:spPr>
          <a:xfrm flipH="1" flipV="1">
            <a:off x="7809296" y="3704300"/>
            <a:ext cx="1245804" cy="4817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3A70FF-1D26-456E-8E2B-B5E9931D6AB4}"/>
              </a:ext>
            </a:extLst>
          </p:cNvPr>
          <p:cNvCxnSpPr>
            <a:cxnSpLocks/>
          </p:cNvCxnSpPr>
          <p:nvPr/>
        </p:nvCxnSpPr>
        <p:spPr>
          <a:xfrm>
            <a:off x="6129822" y="1677988"/>
            <a:ext cx="0" cy="11414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B552E5-144E-4D90-BF12-2151841F1D7C}"/>
              </a:ext>
            </a:extLst>
          </p:cNvPr>
          <p:cNvSpPr txBox="1"/>
          <p:nvPr/>
        </p:nvSpPr>
        <p:spPr>
          <a:xfrm>
            <a:off x="3385593" y="3317341"/>
            <a:ext cx="6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CBD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FDC38D-93B5-47C6-A7AA-427A6F6A26C8}"/>
              </a:ext>
            </a:extLst>
          </p:cNvPr>
          <p:cNvCxnSpPr>
            <a:cxnSpLocks/>
          </p:cNvCxnSpPr>
          <p:nvPr/>
        </p:nvCxnSpPr>
        <p:spPr>
          <a:xfrm flipV="1">
            <a:off x="3757499" y="3429000"/>
            <a:ext cx="1744194" cy="1133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2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</a:t>
            </a:r>
          </a:p>
        </p:txBody>
      </p:sp>
      <p:pic>
        <p:nvPicPr>
          <p:cNvPr id="9" name="Content Placeholder 4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EE1D03DC-E117-4F20-9960-75F5F3AB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97" y="1346200"/>
            <a:ext cx="6123356" cy="46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4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</a:t>
            </a:r>
          </a:p>
        </p:txBody>
      </p:sp>
      <p:pic>
        <p:nvPicPr>
          <p:cNvPr id="9" name="Content Placeholder 4" descr="A close up of a coin&#10;&#10;Description automatically generated with medium confidence">
            <a:extLst>
              <a:ext uri="{FF2B5EF4-FFF2-40B4-BE49-F238E27FC236}">
                <a16:creationId xmlns:a16="http://schemas.microsoft.com/office/drawing/2014/main" id="{EE1D03DC-E117-4F20-9960-75F5F3AB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97" y="1690688"/>
            <a:ext cx="56741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1E91-4F42-403A-A4AF-58C8F8A7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E120-3F07-4FB1-9690-F2D8CBC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841"/>
            <a:ext cx="11133667" cy="4720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HPI </a:t>
            </a:r>
          </a:p>
          <a:p>
            <a:pPr marL="0" indent="0">
              <a:buNone/>
            </a:pPr>
            <a:r>
              <a:rPr lang="en-US" dirty="0"/>
              <a:t>53 </a:t>
            </a:r>
            <a:r>
              <a:rPr lang="en-US" dirty="0" err="1"/>
              <a:t>yo</a:t>
            </a:r>
            <a:r>
              <a:rPr lang="en-US" dirty="0"/>
              <a:t> man with </a:t>
            </a:r>
            <a:r>
              <a:rPr lang="en-US" dirty="0">
                <a:solidFill>
                  <a:srgbClr val="FFFF00"/>
                </a:solidFill>
              </a:rPr>
              <a:t>HTN,  HLD,  EtOH abuse and hernia repairs </a:t>
            </a:r>
            <a:r>
              <a:rPr lang="en-US" dirty="0"/>
              <a:t>presents to the LBJ ED on Jan 2, 2021 with </a:t>
            </a:r>
            <a:r>
              <a:rPr lang="en-US" b="1" dirty="0">
                <a:solidFill>
                  <a:srgbClr val="FFFF00"/>
                </a:solidFill>
              </a:rPr>
              <a:t>severe, epigastric abdominal </a:t>
            </a:r>
            <a:r>
              <a:rPr lang="en-US" dirty="0"/>
              <a:t>pain lasting 4 hours. Pain is cramping and </a:t>
            </a:r>
            <a:r>
              <a:rPr lang="en-US" dirty="0">
                <a:solidFill>
                  <a:srgbClr val="FFFF00"/>
                </a:solidFill>
              </a:rPr>
              <a:t>radiates to his back</a:t>
            </a:r>
            <a:r>
              <a:rPr lang="en-US" dirty="0"/>
              <a:t>. The day prior, patient states he ate pizza and consumed </a:t>
            </a:r>
            <a:r>
              <a:rPr lang="en-US" dirty="0">
                <a:solidFill>
                  <a:srgbClr val="FFFF00"/>
                </a:solidFill>
              </a:rPr>
              <a:t>six beers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ROS</a:t>
            </a:r>
          </a:p>
          <a:p>
            <a:r>
              <a:rPr lang="en-US" dirty="0"/>
              <a:t>(+) Nausea, Vomiting x 3</a:t>
            </a:r>
          </a:p>
          <a:p>
            <a:r>
              <a:rPr lang="en-US" dirty="0"/>
              <a:t>(-) change in bowel movements, urine output</a:t>
            </a:r>
          </a:p>
        </p:txBody>
      </p:sp>
    </p:spTree>
    <p:extLst>
      <p:ext uri="{BB962C8B-B14F-4D97-AF65-F5344CB8AC3E}">
        <p14:creationId xmlns:p14="http://schemas.microsoft.com/office/powerpoint/2010/main" val="336475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 CT A/P with Contrast (1/2/21)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FBC4-4A60-4D0A-96BB-C880F5B0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Findings:</a:t>
            </a:r>
          </a:p>
          <a:p>
            <a:pPr lvl="1"/>
            <a:r>
              <a:rPr lang="en-US" dirty="0"/>
              <a:t>Pancreas: </a:t>
            </a:r>
            <a:r>
              <a:rPr lang="en-US" dirty="0">
                <a:solidFill>
                  <a:srgbClr val="FFFF00"/>
                </a:solidFill>
              </a:rPr>
              <a:t>diffusely edematous </a:t>
            </a:r>
            <a:r>
              <a:rPr lang="en-US" dirty="0"/>
              <a:t>with areas of decreased enhancement in the pancreatic body and tail more than the head/uncinate process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Peripancreatic fluid/fat stranding present</a:t>
            </a:r>
          </a:p>
          <a:p>
            <a:pPr lvl="1"/>
            <a:r>
              <a:rPr lang="en-US" dirty="0"/>
              <a:t>No organized or encapsulated fluid collection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CBD dilated to 1.4 cm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Stones</a:t>
            </a:r>
            <a:r>
              <a:rPr lang="en-US" dirty="0"/>
              <a:t> present in gall bladder</a:t>
            </a:r>
          </a:p>
          <a:p>
            <a:r>
              <a:rPr lang="en-US" dirty="0"/>
              <a:t>Impression: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Acute necrotizing pancreatitis with nonencapsulated peripancreatic fluid</a:t>
            </a:r>
            <a:endParaRPr lang="en-US" dirty="0"/>
          </a:p>
          <a:p>
            <a:r>
              <a:rPr lang="en-US" dirty="0"/>
              <a:t>Cost: $474.00							</a:t>
            </a:r>
            <a:r>
              <a:rPr lang="en-US" sz="1200" dirty="0"/>
              <a:t>cost from medicare.gov</a:t>
            </a:r>
          </a:p>
        </p:txBody>
      </p:sp>
    </p:spTree>
    <p:extLst>
      <p:ext uri="{BB962C8B-B14F-4D97-AF65-F5344CB8AC3E}">
        <p14:creationId xmlns:p14="http://schemas.microsoft.com/office/powerpoint/2010/main" val="57788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U/S Abdomen (1/2/21)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D5FEA5-7750-4BD3-8F51-1E856B4FE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0" t="19009" r="52514" b="15582"/>
          <a:stretch/>
        </p:blipFill>
        <p:spPr>
          <a:xfrm>
            <a:off x="3190234" y="1495425"/>
            <a:ext cx="549656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3446D-BAA6-480D-A525-E351B02A9DAB}"/>
              </a:ext>
            </a:extLst>
          </p:cNvPr>
          <p:cNvSpPr txBox="1"/>
          <p:nvPr/>
        </p:nvSpPr>
        <p:spPr>
          <a:xfrm>
            <a:off x="6346931" y="2834165"/>
            <a:ext cx="21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Sludge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E3C2-C501-4719-A751-F13096956F6B}"/>
              </a:ext>
            </a:extLst>
          </p:cNvPr>
          <p:cNvSpPr txBox="1"/>
          <p:nvPr/>
        </p:nvSpPr>
        <p:spPr>
          <a:xfrm>
            <a:off x="6245331" y="4135954"/>
            <a:ext cx="21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Gallstone</a:t>
            </a:r>
          </a:p>
        </p:txBody>
      </p:sp>
    </p:spTree>
    <p:extLst>
      <p:ext uri="{BB962C8B-B14F-4D97-AF65-F5344CB8AC3E}">
        <p14:creationId xmlns:p14="http://schemas.microsoft.com/office/powerpoint/2010/main" val="106598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627C-1E13-4ABE-A77A-7D681C6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U/S Abdomen (1/2/21)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6A3E-3FEA-401A-8F41-7104335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Findings</a:t>
            </a:r>
          </a:p>
          <a:p>
            <a:pPr lvl="1"/>
            <a:r>
              <a:rPr lang="en-US" dirty="0"/>
              <a:t>Gallbladder</a:t>
            </a:r>
          </a:p>
          <a:p>
            <a:pPr lvl="2"/>
            <a:r>
              <a:rPr lang="en-US" dirty="0"/>
              <a:t>multiple mobile gallstones	</a:t>
            </a:r>
          </a:p>
          <a:p>
            <a:pPr lvl="2"/>
            <a:r>
              <a:rPr lang="en-US" dirty="0"/>
              <a:t>sludge present</a:t>
            </a:r>
          </a:p>
          <a:p>
            <a:pPr lvl="2"/>
            <a:r>
              <a:rPr lang="en-US" dirty="0"/>
              <a:t>GB wall: 0.2 cm</a:t>
            </a:r>
          </a:p>
          <a:p>
            <a:pPr lvl="2"/>
            <a:r>
              <a:rPr lang="en-US" dirty="0"/>
              <a:t> no polyps/masses</a:t>
            </a:r>
          </a:p>
          <a:p>
            <a:r>
              <a:rPr lang="en-US" dirty="0"/>
              <a:t>Impression</a:t>
            </a:r>
          </a:p>
          <a:p>
            <a:pPr lvl="1"/>
            <a:r>
              <a:rPr lang="en-US" dirty="0"/>
              <a:t>cholelithiasis and sludge </a:t>
            </a:r>
            <a:r>
              <a:rPr lang="en-US" dirty="0">
                <a:solidFill>
                  <a:srgbClr val="FFFF00"/>
                </a:solidFill>
              </a:rPr>
              <a:t>without evidence of acute cholecystitis</a:t>
            </a:r>
            <a:r>
              <a:rPr lang="en-US" dirty="0"/>
              <a:t>, dilated CBD up to </a:t>
            </a:r>
            <a:r>
              <a:rPr lang="en-US" dirty="0">
                <a:solidFill>
                  <a:srgbClr val="FFFF00"/>
                </a:solidFill>
              </a:rPr>
              <a:t>1.1 cm</a:t>
            </a:r>
            <a:r>
              <a:rPr lang="en-US" dirty="0"/>
              <a:t>, could be concerning for choledocholithiasis</a:t>
            </a:r>
          </a:p>
          <a:p>
            <a:pPr lvl="1"/>
            <a:r>
              <a:rPr lang="en-US" dirty="0"/>
              <a:t> diffuse hepatic steatosis</a:t>
            </a:r>
          </a:p>
          <a:p>
            <a:r>
              <a:rPr lang="en-US" dirty="0"/>
              <a:t>Cost: $153.00							</a:t>
            </a:r>
            <a:r>
              <a:rPr lang="en-US" sz="1200" dirty="0"/>
              <a:t>cost estimate from medicare.gov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4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67A5-9DA8-4D9D-A0F3-C50B166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2B0A-3214-4459-9DE7-093A2FFD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Pancreatitis</a:t>
            </a:r>
          </a:p>
          <a:p>
            <a:r>
              <a:rPr lang="en-US" dirty="0"/>
              <a:t>Autoimmune Pancreatitis</a:t>
            </a:r>
          </a:p>
          <a:p>
            <a:r>
              <a:rPr lang="en-US" dirty="0"/>
              <a:t>Malignancy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5258-8A3C-48B7-A241-9AA4C679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Acute Pancreatitis (2/3)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8E870C-3BF0-45E5-BA27-70DD9219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1690688"/>
            <a:ext cx="8140700" cy="38893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Lipase </a:t>
            </a:r>
            <a:r>
              <a:rPr lang="en-US" dirty="0"/>
              <a:t>or Amylase &gt; 3x normal limit</a:t>
            </a:r>
          </a:p>
          <a:p>
            <a:endParaRPr lang="en-US" dirty="0"/>
          </a:p>
          <a:p>
            <a:r>
              <a:rPr lang="en-US" dirty="0"/>
              <a:t>Severe, acute epigastric pain</a:t>
            </a:r>
          </a:p>
          <a:p>
            <a:endParaRPr lang="en-US" dirty="0"/>
          </a:p>
          <a:p>
            <a:r>
              <a:rPr lang="en-US" dirty="0"/>
              <a:t>Imaging Findings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6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FDB2-8A4E-4D24-9344-98D62F3C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Pathophysiology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50933D-8D6C-4D6A-8ADC-E10697BD8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100" y="1589087"/>
            <a:ext cx="6248400" cy="435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E9455-2DF4-4F08-9D1A-F7EEA4839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975" y="109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25C4-2DE0-4D61-AA44-2C9BD42A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7821-52EE-4276-9E1A-F51E7795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9275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Idiopathic</a:t>
            </a:r>
          </a:p>
          <a:p>
            <a:r>
              <a:rPr lang="en-US" dirty="0">
                <a:solidFill>
                  <a:srgbClr val="FFFF00"/>
                </a:solidFill>
              </a:rPr>
              <a:t>Gallstones**</a:t>
            </a:r>
          </a:p>
          <a:p>
            <a:r>
              <a:rPr lang="en-US" dirty="0">
                <a:solidFill>
                  <a:srgbClr val="FFFF00"/>
                </a:solidFill>
              </a:rPr>
              <a:t>EtOH**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Mumps/Malignancy</a:t>
            </a:r>
          </a:p>
          <a:p>
            <a:r>
              <a:rPr lang="en-US" dirty="0"/>
              <a:t>Autoimmune (IgG4 antibody)</a:t>
            </a:r>
          </a:p>
          <a:p>
            <a:r>
              <a:rPr lang="en-US" dirty="0"/>
              <a:t>Scorpion</a:t>
            </a:r>
          </a:p>
          <a:p>
            <a:endParaRPr lang="en-US" dirty="0"/>
          </a:p>
          <a:p>
            <a:r>
              <a:rPr lang="en-US" dirty="0"/>
              <a:t>Hypertriglyceridemia, Hypercalcemia</a:t>
            </a:r>
          </a:p>
          <a:p>
            <a:r>
              <a:rPr lang="en-US" dirty="0"/>
              <a:t>ERCP</a:t>
            </a:r>
          </a:p>
          <a:p>
            <a:r>
              <a:rPr lang="en-US" dirty="0"/>
              <a:t>Drugs </a:t>
            </a:r>
          </a:p>
          <a:p>
            <a:pPr lvl="1"/>
            <a:r>
              <a:rPr lang="en-US" dirty="0"/>
              <a:t>HCTZ, Sulfa drugs, Azathioprine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71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3D0-FC35-4E89-8066-206CFDA9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Revised Atlanta Classification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A8D39-F899-449D-9163-232EDEBC5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32134"/>
              </p:ext>
            </p:extLst>
          </p:nvPr>
        </p:nvGraphicFramePr>
        <p:xfrm>
          <a:off x="838200" y="1825624"/>
          <a:ext cx="10515600" cy="381317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933751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76687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237085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00793976"/>
                    </a:ext>
                  </a:extLst>
                </a:gridCol>
              </a:tblGrid>
              <a:tr h="1271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Two Phases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Early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&lt;= 1</a:t>
                      </a:r>
                      <a:r>
                        <a:rPr lang="en-US" sz="2800" baseline="30000" dirty="0"/>
                        <a:t>st</a:t>
                      </a:r>
                      <a:r>
                        <a:rPr lang="en-US" sz="2800" dirty="0"/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Late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&gt; 1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831405"/>
                  </a:ext>
                </a:extLst>
              </a:tr>
              <a:tr h="1271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Mild</a:t>
                      </a:r>
                      <a:br>
                        <a:rPr lang="en-US" sz="2800" dirty="0"/>
                      </a:br>
                      <a:r>
                        <a:rPr lang="en-US" sz="2000" dirty="0"/>
                        <a:t>no organ failure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Moderate</a:t>
                      </a:r>
                      <a:br>
                        <a:rPr lang="en-US" sz="2800" dirty="0"/>
                      </a:br>
                      <a:r>
                        <a:rPr lang="en-US" sz="2000" dirty="0"/>
                        <a:t>organ failure &lt;48 </a:t>
                      </a:r>
                      <a:r>
                        <a:rPr lang="en-US" sz="2000" dirty="0" err="1"/>
                        <a:t>hr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</a:t>
                      </a:r>
                    </a:p>
                    <a:p>
                      <a:pPr algn="ctr"/>
                      <a:r>
                        <a:rPr lang="en-US" sz="2000" dirty="0"/>
                        <a:t>Organ failure &gt;48 </a:t>
                      </a:r>
                      <a:r>
                        <a:rPr lang="en-US" sz="2000" dirty="0" err="1"/>
                        <a:t>hr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15937"/>
                  </a:ext>
                </a:extLst>
              </a:tr>
              <a:tr h="1271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Two Types (Complications)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Edematous</a:t>
                      </a:r>
                      <a:br>
                        <a:rPr lang="en-US" sz="2800" dirty="0"/>
                      </a:br>
                      <a:r>
                        <a:rPr lang="en-US" sz="1400" dirty="0"/>
                        <a:t>&lt;4 </a:t>
                      </a:r>
                      <a:r>
                        <a:rPr lang="en-US" sz="1400" dirty="0" err="1"/>
                        <a:t>wk</a:t>
                      </a:r>
                      <a:r>
                        <a:rPr lang="en-US" sz="1400" dirty="0"/>
                        <a:t>: acute peripancreatic collection</a:t>
                      </a:r>
                    </a:p>
                    <a:p>
                      <a:pPr algn="ctr"/>
                      <a:r>
                        <a:rPr lang="en-US" sz="1400" dirty="0"/>
                        <a:t>&gt;4 </a:t>
                      </a:r>
                      <a:r>
                        <a:rPr lang="en-US" sz="1400" dirty="0" err="1"/>
                        <a:t>wk</a:t>
                      </a:r>
                      <a:r>
                        <a:rPr lang="en-US" sz="1400" dirty="0"/>
                        <a:t>: pseudocyst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Necrotizing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&lt;4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wk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: acute necrotic collection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&gt;4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wk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: walled-off necrosis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389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97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31B0-B653-41BC-94EE-2104792F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Severity Imaging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01E659F-34F8-4B96-835E-5B148519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72711"/>
              </p:ext>
            </p:extLst>
          </p:nvPr>
        </p:nvGraphicFramePr>
        <p:xfrm>
          <a:off x="393700" y="1534002"/>
          <a:ext cx="50546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423479288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280163138"/>
                    </a:ext>
                  </a:extLst>
                </a:gridCol>
                <a:gridCol w="1181102">
                  <a:extLst>
                    <a:ext uri="{9D8B030D-6E8A-4147-A177-3AD203B41FA5}">
                      <a16:colId xmlns:a16="http://schemas.microsoft.com/office/drawing/2014/main" val="17313070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Grading of Pancreatitis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1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0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Enlarged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2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Peripancreatic Fat Stranding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Single Fluid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2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Fluid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8221"/>
                  </a:ext>
                </a:extLst>
              </a:tr>
            </a:tbl>
          </a:graphicData>
        </a:graphic>
      </p:graphicFrame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23667F6A-F9AB-4DA5-B1A2-42240D6CE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44461"/>
              </p:ext>
            </p:extLst>
          </p:nvPr>
        </p:nvGraphicFramePr>
        <p:xfrm>
          <a:off x="6832600" y="1534002"/>
          <a:ext cx="452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700">
                  <a:extLst>
                    <a:ext uri="{9D8B030D-6E8A-4147-A177-3AD203B41FA5}">
                      <a16:colId xmlns:a16="http://schemas.microsoft.com/office/drawing/2014/main" val="142918865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7273705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Pancreatic Necrosis Score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9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Percent of Pancreatic Necrosis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6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&lt;= 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02464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595B031-D730-425D-A016-E032D1A26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76063"/>
              </p:ext>
            </p:extLst>
          </p:nvPr>
        </p:nvGraphicFramePr>
        <p:xfrm>
          <a:off x="2921001" y="4421745"/>
          <a:ext cx="662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71237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89528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 Severity Index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7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Total Score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CT Severity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 Acute 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5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 Acute 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0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Severe Acute 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845362"/>
                  </a:ext>
                </a:extLst>
              </a:tr>
            </a:tbl>
          </a:graphicData>
        </a:graphic>
      </p:graphicFrame>
      <p:sp>
        <p:nvSpPr>
          <p:cNvPr id="23" name="Plus Sign 22">
            <a:extLst>
              <a:ext uri="{FF2B5EF4-FFF2-40B4-BE49-F238E27FC236}">
                <a16:creationId xmlns:a16="http://schemas.microsoft.com/office/drawing/2014/main" id="{A398ED8D-866F-4B05-8F10-7C33AF181475}"/>
              </a:ext>
            </a:extLst>
          </p:cNvPr>
          <p:cNvSpPr/>
          <p:nvPr/>
        </p:nvSpPr>
        <p:spPr>
          <a:xfrm>
            <a:off x="5683251" y="2353391"/>
            <a:ext cx="914400" cy="914400"/>
          </a:xfrm>
          <a:prstGeom prst="math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FBC9FA2C-F832-4D05-95DF-48B2D1303733}"/>
              </a:ext>
            </a:extLst>
          </p:cNvPr>
          <p:cNvSpPr/>
          <p:nvPr/>
        </p:nvSpPr>
        <p:spPr>
          <a:xfrm>
            <a:off x="1409700" y="5018645"/>
            <a:ext cx="914400" cy="9144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48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93A0-5AEC-4C41-99CB-0F8264AE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0E61-66BF-409E-93A3-B77164D3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076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dirty="0"/>
              <a:t>Fluid Collections</a:t>
            </a:r>
          </a:p>
          <a:p>
            <a:pPr lvl="1"/>
            <a:r>
              <a:rPr lang="en-US" dirty="0"/>
              <a:t>Necrosis Absent</a:t>
            </a:r>
          </a:p>
          <a:p>
            <a:pPr lvl="2"/>
            <a:r>
              <a:rPr lang="en-US" dirty="0"/>
              <a:t>Acute peripancreatic fluid collection</a:t>
            </a:r>
          </a:p>
          <a:p>
            <a:pPr lvl="2"/>
            <a:r>
              <a:rPr lang="en-US" dirty="0"/>
              <a:t>Pseudocysts</a:t>
            </a:r>
          </a:p>
          <a:p>
            <a:pPr lvl="1"/>
            <a:r>
              <a:rPr lang="en-US" dirty="0"/>
              <a:t>Necrosis Present</a:t>
            </a:r>
          </a:p>
          <a:p>
            <a:pPr lvl="2"/>
            <a:r>
              <a:rPr lang="en-US" dirty="0"/>
              <a:t>Acute necrotic collections</a:t>
            </a:r>
          </a:p>
          <a:p>
            <a:pPr lvl="2"/>
            <a:r>
              <a:rPr lang="en-US" dirty="0"/>
              <a:t>Walled-off necrosis</a:t>
            </a:r>
          </a:p>
          <a:p>
            <a:r>
              <a:rPr lang="en-US" dirty="0"/>
              <a:t>Necrotizing Pancreatitis</a:t>
            </a:r>
          </a:p>
          <a:p>
            <a:pPr lvl="1"/>
            <a:r>
              <a:rPr lang="en-US" dirty="0"/>
              <a:t>Can become infected**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Vascular Complications</a:t>
            </a:r>
          </a:p>
          <a:p>
            <a:r>
              <a:rPr lang="en-US" dirty="0"/>
              <a:t>Vascular</a:t>
            </a:r>
          </a:p>
          <a:p>
            <a:pPr lvl="1"/>
            <a:r>
              <a:rPr lang="en-US" dirty="0"/>
              <a:t>Hemorrhage (gastroduodenal, splenic)</a:t>
            </a:r>
          </a:p>
          <a:p>
            <a:pPr lvl="1"/>
            <a:r>
              <a:rPr lang="en-US" dirty="0"/>
              <a:t>Pseudoaneurysm</a:t>
            </a:r>
          </a:p>
          <a:p>
            <a:pPr lvl="1"/>
            <a:r>
              <a:rPr lang="en-US" dirty="0"/>
              <a:t>Thrombosis </a:t>
            </a:r>
          </a:p>
          <a:p>
            <a:pPr lvl="2"/>
            <a:r>
              <a:rPr lang="en-US" dirty="0"/>
              <a:t>Splenic and Portal Veins</a:t>
            </a:r>
          </a:p>
          <a:p>
            <a:r>
              <a:rPr lang="en-US" dirty="0"/>
              <a:t>Fistula Formations</a:t>
            </a:r>
          </a:p>
          <a:p>
            <a:r>
              <a:rPr lang="en-US" dirty="0"/>
              <a:t>Abdominal Compartment Syndrome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8C92-7039-4911-89E0-91126762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Epigastric Pain 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7D8F7-6F88-4495-B29C-0DAAB28D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000" cy="4092575"/>
          </a:xfrm>
        </p:spPr>
        <p:txBody>
          <a:bodyPr numCol="2">
            <a:normAutofit/>
          </a:bodyPr>
          <a:lstStyle/>
          <a:p>
            <a:r>
              <a:rPr lang="en-US" dirty="0"/>
              <a:t>AAA					</a:t>
            </a:r>
          </a:p>
          <a:p>
            <a:r>
              <a:rPr lang="en-US" dirty="0"/>
              <a:t>MI</a:t>
            </a:r>
          </a:p>
          <a:p>
            <a:r>
              <a:rPr lang="en-US" dirty="0"/>
              <a:t>Pancreatitis (Acute, Chronic)</a:t>
            </a:r>
          </a:p>
          <a:p>
            <a:r>
              <a:rPr lang="en-US" dirty="0"/>
              <a:t>Gastritis</a:t>
            </a:r>
          </a:p>
          <a:p>
            <a:r>
              <a:rPr lang="en-US" dirty="0"/>
              <a:t>Cholecystitis</a:t>
            </a:r>
          </a:p>
          <a:p>
            <a:r>
              <a:rPr lang="en-US" dirty="0"/>
              <a:t>Peptic Ulcer Disease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Acute Mesenteric Ischemia</a:t>
            </a:r>
          </a:p>
          <a:p>
            <a:r>
              <a:rPr lang="en-US" dirty="0"/>
              <a:t>GI Tract Perforation</a:t>
            </a:r>
          </a:p>
          <a:p>
            <a:r>
              <a:rPr lang="en-US" dirty="0"/>
              <a:t>Bowel Obstruction</a:t>
            </a:r>
          </a:p>
          <a:p>
            <a:r>
              <a:rPr lang="en-US" dirty="0"/>
              <a:t>Early Appendicitis</a:t>
            </a:r>
          </a:p>
          <a:p>
            <a:r>
              <a:rPr lang="en-US" dirty="0"/>
              <a:t>Hepatobiliary disease</a:t>
            </a:r>
          </a:p>
        </p:txBody>
      </p:sp>
    </p:spTree>
    <p:extLst>
      <p:ext uri="{BB962C8B-B14F-4D97-AF65-F5344CB8AC3E}">
        <p14:creationId xmlns:p14="http://schemas.microsoft.com/office/powerpoint/2010/main" val="422364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3E4D-42FE-4E5B-8173-4AE1EB9F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C16A-92B4-442D-826A-B26B6147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admitted to SICU</a:t>
            </a:r>
          </a:p>
          <a:p>
            <a:r>
              <a:rPr lang="en-US" dirty="0"/>
              <a:t>Fluid Resuscitation</a:t>
            </a:r>
          </a:p>
          <a:p>
            <a:pPr lvl="1"/>
            <a:r>
              <a:rPr lang="en-US" dirty="0"/>
              <a:t>5 L Bolus</a:t>
            </a:r>
          </a:p>
          <a:p>
            <a:r>
              <a:rPr lang="en-US" dirty="0"/>
              <a:t>Pain Control</a:t>
            </a:r>
          </a:p>
          <a:p>
            <a:pPr lvl="1"/>
            <a:r>
              <a:rPr lang="en-US" dirty="0"/>
              <a:t>Tylenol, Gabapentin, </a:t>
            </a:r>
            <a:r>
              <a:rPr lang="en-US" dirty="0" err="1"/>
              <a:t>Dilaudid</a:t>
            </a:r>
            <a:endParaRPr lang="en-US" dirty="0"/>
          </a:p>
          <a:p>
            <a:r>
              <a:rPr lang="en-US" dirty="0"/>
              <a:t>Nutritional Support</a:t>
            </a:r>
          </a:p>
          <a:p>
            <a:pPr lvl="1"/>
            <a:r>
              <a:rPr lang="en-US" dirty="0"/>
              <a:t>NPO then placed on TPN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2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15AB-ABD2-4F41-BFFC-786EAEE2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E516-066B-4250-BE84-20E35678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1/3: ex-lap abdominal compartment syndrome, bloody ascites</a:t>
            </a:r>
          </a:p>
          <a:p>
            <a:r>
              <a:rPr lang="en-US" dirty="0"/>
              <a:t>1/5: ex-lap, cholecystectomy, abdomen left open</a:t>
            </a:r>
          </a:p>
          <a:p>
            <a:r>
              <a:rPr lang="en-US" dirty="0"/>
              <a:t>1/8-1/21: multiple washouts, NJ tubes, GI complications</a:t>
            </a:r>
          </a:p>
          <a:p>
            <a:r>
              <a:rPr lang="en-US" dirty="0"/>
              <a:t>2/10: CT A/P shows multiloculated retroperitoneal/pelvic collection, splenic vein thrombosis</a:t>
            </a:r>
          </a:p>
          <a:p>
            <a:r>
              <a:rPr lang="en-US" dirty="0"/>
              <a:t>2/19-2/26: multiple </a:t>
            </a:r>
            <a:r>
              <a:rPr lang="en-US" dirty="0" err="1"/>
              <a:t>necrosectomies</a:t>
            </a:r>
            <a:r>
              <a:rPr lang="en-US" dirty="0"/>
              <a:t> with GI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58 Day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394827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45AECE-0DF0-4BF4-971B-1F58D548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9CA3-1B25-4C6C-ABFE-64326863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2870199"/>
          </a:xfrm>
        </p:spPr>
        <p:txBody>
          <a:bodyPr>
            <a:normAutofit/>
          </a:bodyPr>
          <a:lstStyle/>
          <a:p>
            <a:r>
              <a:rPr lang="en-US" dirty="0"/>
              <a:t>CTSI= 7- 10 </a:t>
            </a:r>
          </a:p>
          <a:p>
            <a:r>
              <a:rPr lang="en-US" dirty="0">
                <a:sym typeface="Wingdings" panose="05000000000000000000" pitchFamily="2" charset="2"/>
              </a:rPr>
              <a:t>Severe Necrotizing Acute Pancreatitis</a:t>
            </a:r>
          </a:p>
          <a:p>
            <a:r>
              <a:rPr lang="en-US" dirty="0"/>
              <a:t> Outcome: multiple complications, morbidity, at LBJ preparing to discharge to LTAC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44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5AC7-F6A9-4F22-B0E1-F66A46D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6E428-8077-41B8-9F1B-89348564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CCE1F-8398-4009-A216-94411DFCF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38148" r="11458" b="25740"/>
          <a:stretch/>
        </p:blipFill>
        <p:spPr>
          <a:xfrm>
            <a:off x="1168399" y="1524794"/>
            <a:ext cx="9658455" cy="3580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722ABE-77E4-4B13-B69C-42138A0DFBD2}"/>
              </a:ext>
            </a:extLst>
          </p:cNvPr>
          <p:cNvSpPr/>
          <p:nvPr/>
        </p:nvSpPr>
        <p:spPr>
          <a:xfrm>
            <a:off x="1308100" y="2705100"/>
            <a:ext cx="85344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72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E43E-EE6B-4D0E-9EB6-B62AE22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59D-59F8-4BDF-92E4-0CD9CE33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068" y="1825625"/>
            <a:ext cx="5999585" cy="4351338"/>
          </a:xfrm>
        </p:spPr>
        <p:txBody>
          <a:bodyPr/>
          <a:lstStyle/>
          <a:p>
            <a:r>
              <a:rPr lang="en-US" dirty="0"/>
              <a:t>Imaging not always required for diagnosing pancreatitis, but can help with etiology</a:t>
            </a:r>
          </a:p>
          <a:p>
            <a:r>
              <a:rPr lang="en-US" dirty="0"/>
              <a:t>Diagnose with the  Revised Atlanta Classification</a:t>
            </a:r>
          </a:p>
          <a:p>
            <a:r>
              <a:rPr lang="en-US" dirty="0"/>
              <a:t>Watch out for complications! Imaging can’t reliably identify infection </a:t>
            </a:r>
          </a:p>
        </p:txBody>
      </p:sp>
    </p:spTree>
    <p:extLst>
      <p:ext uri="{BB962C8B-B14F-4D97-AF65-F5344CB8AC3E}">
        <p14:creationId xmlns:p14="http://schemas.microsoft.com/office/powerpoint/2010/main" val="287537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E37-7B66-41A1-8FEB-27409046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D92A-C1BE-4879-8A55-1A3252D8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ACR Appropriateness Criteria® Acute Pancreatitis—PubMed</a:t>
            </a:r>
            <a:r>
              <a:rPr lang="en-US" dirty="0"/>
              <a:t>. (n.d.). Retrieved March 2, 2021, from </a:t>
            </a:r>
            <a:r>
              <a:rPr lang="en-US" dirty="0">
                <a:hlinkClick r:id="rId3"/>
              </a:rPr>
              <a:t>https://pubmed.ncbi.nlm.nih.gov/31685100/</a:t>
            </a:r>
            <a:endParaRPr lang="en-US" dirty="0"/>
          </a:p>
          <a:p>
            <a:r>
              <a:rPr lang="en-US" i="1" dirty="0"/>
              <a:t>Acute pancreatitis | Radiology Reference Article | Radiopaedia.org</a:t>
            </a:r>
            <a:r>
              <a:rPr lang="en-US" dirty="0"/>
              <a:t>. (n.d.). Retrieved March 2, 2021, from </a:t>
            </a:r>
            <a:r>
              <a:rPr lang="en-US" dirty="0">
                <a:hlinkClick r:id="rId4"/>
              </a:rPr>
              <a:t>https://radiopaedia.org/articles/acute-pancreatitis?lang=us</a:t>
            </a:r>
            <a:endParaRPr lang="en-US" dirty="0"/>
          </a:p>
          <a:p>
            <a:r>
              <a:rPr lang="en-US" dirty="0" err="1"/>
              <a:t>Pfleger</a:t>
            </a:r>
            <a:r>
              <a:rPr lang="en-US" dirty="0"/>
              <a:t>, R. (n.d.). </a:t>
            </a:r>
            <a:r>
              <a:rPr lang="en-US" i="1" dirty="0"/>
              <a:t>Revised Atlanta classification of acute pancreatitis | Radiology Reference Article | Radiopaedia.org</a:t>
            </a:r>
            <a:r>
              <a:rPr lang="en-US" dirty="0"/>
              <a:t>. </a:t>
            </a:r>
            <a:r>
              <a:rPr lang="en-US" dirty="0" err="1"/>
              <a:t>Radiopaedia</a:t>
            </a:r>
            <a:r>
              <a:rPr lang="en-US" dirty="0"/>
              <a:t>. Retrieved March 2, 2021, from </a:t>
            </a:r>
            <a:r>
              <a:rPr lang="en-US" dirty="0">
                <a:hlinkClick r:id="rId5"/>
              </a:rPr>
              <a:t>https://radiopaedia.org/articles/revised-atlanta-classification-of-acute-pancreatitis-2?lang=us</a:t>
            </a:r>
            <a:endParaRPr lang="en-US" dirty="0"/>
          </a:p>
          <a:p>
            <a:r>
              <a:rPr lang="en-US" dirty="0" err="1"/>
              <a:t>Thoeni</a:t>
            </a:r>
            <a:r>
              <a:rPr lang="en-US" dirty="0"/>
              <a:t>, R. F. (2012). The Revised Atlanta Classification of Acute Pancreatitis: Its Importance for the Radiologist and Its Effect on Treatment. </a:t>
            </a:r>
            <a:r>
              <a:rPr lang="en-US" i="1" dirty="0"/>
              <a:t>Radiology</a:t>
            </a:r>
            <a:r>
              <a:rPr lang="en-US" dirty="0"/>
              <a:t>, </a:t>
            </a:r>
            <a:r>
              <a:rPr lang="en-US" i="1" dirty="0"/>
              <a:t>262</a:t>
            </a:r>
            <a:r>
              <a:rPr lang="en-US" dirty="0"/>
              <a:t>(3), 751–764. </a:t>
            </a:r>
            <a:r>
              <a:rPr lang="en-US" dirty="0">
                <a:hlinkClick r:id="rId6"/>
              </a:rPr>
              <a:t>https://doi.org/10.1148/radiol.11110947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9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70EF68-5AB2-40F5-80ED-3EA72D58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9451"/>
            <a:ext cx="9144000" cy="1121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1026" name="Picture 2" descr="Pancreas Puns">
            <a:extLst>
              <a:ext uri="{FF2B5EF4-FFF2-40B4-BE49-F238E27FC236}">
                <a16:creationId xmlns:a16="http://schemas.microsoft.com/office/drawing/2014/main" id="{DE9A570B-A043-4A69-B275-98386860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24" y="1571143"/>
            <a:ext cx="5005952" cy="48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7A37-2335-441B-9C88-9D3024DB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Ranson’s</a:t>
            </a:r>
            <a:r>
              <a:rPr lang="en-US" dirty="0"/>
              <a:t> vs BISAP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55314-3245-4741-A30D-EF8C00B75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0849" y="365124"/>
            <a:ext cx="6315073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CCC5-6F6D-4F61-9A64-AFF8EDB4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E5C-FD92-4766-8787-AD7F40C0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EtOH abuse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HLD				</a:t>
            </a:r>
          </a:p>
          <a:p>
            <a:r>
              <a:rPr lang="en-US" dirty="0"/>
              <a:t>Surgical History</a:t>
            </a:r>
          </a:p>
          <a:p>
            <a:pPr lvl="1"/>
            <a:r>
              <a:rPr lang="en-US" dirty="0" err="1"/>
              <a:t>b/l</a:t>
            </a:r>
            <a:r>
              <a:rPr lang="en-US" dirty="0"/>
              <a:t> inguinal hernia repair</a:t>
            </a:r>
          </a:p>
          <a:p>
            <a:r>
              <a:rPr lang="en-US" dirty="0"/>
              <a:t>Social History</a:t>
            </a:r>
          </a:p>
          <a:p>
            <a:pPr lvl="1"/>
            <a:r>
              <a:rPr lang="en-US" dirty="0"/>
              <a:t>Occupation: mechanic</a:t>
            </a:r>
          </a:p>
          <a:p>
            <a:pPr lvl="1"/>
            <a:r>
              <a:rPr lang="en-US" dirty="0"/>
              <a:t>Denies alcohol use for previous 10 years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7CC0-B183-4B9C-B931-B21F1EC6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88D13-C0FC-4258-AAE7-2619C0E4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Atorvastatin 40 mg </a:t>
            </a:r>
          </a:p>
          <a:p>
            <a:endParaRPr lang="en-US" dirty="0"/>
          </a:p>
          <a:p>
            <a:r>
              <a:rPr lang="en-US" dirty="0"/>
              <a:t>Fenofibrate 145 mg </a:t>
            </a:r>
          </a:p>
          <a:p>
            <a:endParaRPr lang="en-US" dirty="0"/>
          </a:p>
          <a:p>
            <a:r>
              <a:rPr lang="en-US" dirty="0"/>
              <a:t>Amlodipine 10 mg</a:t>
            </a:r>
          </a:p>
          <a:p>
            <a:endParaRPr lang="en-US" dirty="0"/>
          </a:p>
          <a:p>
            <a:r>
              <a:rPr lang="en-US" dirty="0"/>
              <a:t>Lisinopril-HCTZ 10-12.5 mg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5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B956-0814-4013-8FE9-9611680F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FDC8-D464-41DB-BE16-A5A07724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BP:	 	</a:t>
            </a:r>
            <a:r>
              <a:rPr lang="en-US" dirty="0">
                <a:solidFill>
                  <a:srgbClr val="FFFF00"/>
                </a:solidFill>
              </a:rPr>
              <a:t>192/116   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 	 226/116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Pulse: 		67 		 	62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RR: 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28			25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Temp: 		98 F 		 	98 F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O2: 		98%		 	98%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5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999-8A19-427B-B80C-DA89B9CB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EAA1-0226-47AD-9966-DBE3B2EA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General: moderate distress, AAOx3 </a:t>
            </a:r>
          </a:p>
          <a:p>
            <a:r>
              <a:rPr lang="en-US" dirty="0"/>
              <a:t>CV: bradycardic, distal pulses intact</a:t>
            </a:r>
          </a:p>
          <a:p>
            <a:r>
              <a:rPr lang="en-US" dirty="0"/>
              <a:t>Resp: tachypneic, lung sounds clear to auscultation</a:t>
            </a:r>
          </a:p>
          <a:p>
            <a:r>
              <a:rPr lang="en-US" dirty="0"/>
              <a:t> Abd: </a:t>
            </a:r>
          </a:p>
          <a:p>
            <a:pPr lvl="1"/>
            <a:r>
              <a:rPr lang="en-US" dirty="0"/>
              <a:t>Normal bowel sounds</a:t>
            </a:r>
          </a:p>
          <a:p>
            <a:pPr lvl="1"/>
            <a:r>
              <a:rPr lang="en-US" dirty="0"/>
              <a:t>Soft abdomen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Tender to palpation in RUQ, epigastric region, LUQ</a:t>
            </a:r>
          </a:p>
          <a:p>
            <a:pPr lvl="1"/>
            <a:r>
              <a:rPr lang="en-US" dirty="0"/>
              <a:t>(-) guarding, rebound tenderness</a:t>
            </a:r>
          </a:p>
        </p:txBody>
      </p:sp>
    </p:spTree>
    <p:extLst>
      <p:ext uri="{BB962C8B-B14F-4D97-AF65-F5344CB8AC3E}">
        <p14:creationId xmlns:p14="http://schemas.microsoft.com/office/powerpoint/2010/main" val="157312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8519-A154-4FEE-AB33-89377574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4" name="Graphic 33" descr="Add outline">
            <a:extLst>
              <a:ext uri="{FF2B5EF4-FFF2-40B4-BE49-F238E27FC236}">
                <a16:creationId xmlns:a16="http://schemas.microsoft.com/office/drawing/2014/main" id="{BBA22A1F-5790-924F-985F-EC13C51A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8336">
            <a:off x="693718" y="1505470"/>
            <a:ext cx="2305908" cy="2305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47FE7A-E049-48FF-8ABF-D7EC4AE3ABB3}"/>
              </a:ext>
            </a:extLst>
          </p:cNvPr>
          <p:cNvSpPr txBox="1"/>
          <p:nvPr/>
        </p:nvSpPr>
        <p:spPr>
          <a:xfrm>
            <a:off x="976339" y="2435817"/>
            <a:ext cx="8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30.8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59E82-F5B8-4DCB-BB7F-156448617308}"/>
              </a:ext>
            </a:extLst>
          </p:cNvPr>
          <p:cNvSpPr txBox="1"/>
          <p:nvPr/>
        </p:nvSpPr>
        <p:spPr>
          <a:xfrm>
            <a:off x="1558397" y="1919761"/>
            <a:ext cx="8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17.4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BBC81-CB57-4DDF-9AEF-31C7DCB4FDDD}"/>
              </a:ext>
            </a:extLst>
          </p:cNvPr>
          <p:cNvSpPr txBox="1"/>
          <p:nvPr/>
        </p:nvSpPr>
        <p:spPr>
          <a:xfrm>
            <a:off x="2171691" y="2435817"/>
            <a:ext cx="87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A634AE-9FD7-4990-BD59-3631DC048B80}"/>
              </a:ext>
            </a:extLst>
          </p:cNvPr>
          <p:cNvCxnSpPr>
            <a:cxnSpLocks/>
          </p:cNvCxnSpPr>
          <p:nvPr/>
        </p:nvCxnSpPr>
        <p:spPr>
          <a:xfrm>
            <a:off x="6629401" y="2658424"/>
            <a:ext cx="2357437" cy="22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3B450C-8FEC-41A1-B8C9-0CD066FB71AC}"/>
              </a:ext>
            </a:extLst>
          </p:cNvPr>
          <p:cNvCxnSpPr>
            <a:cxnSpLocks/>
          </p:cNvCxnSpPr>
          <p:nvPr/>
        </p:nvCxnSpPr>
        <p:spPr>
          <a:xfrm>
            <a:off x="7358063" y="2104427"/>
            <a:ext cx="0" cy="1153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B2FEEE-5643-4560-B416-F3B4A38C8B40}"/>
              </a:ext>
            </a:extLst>
          </p:cNvPr>
          <p:cNvCxnSpPr>
            <a:cxnSpLocks/>
          </p:cNvCxnSpPr>
          <p:nvPr/>
        </p:nvCxnSpPr>
        <p:spPr>
          <a:xfrm>
            <a:off x="8301038" y="2125656"/>
            <a:ext cx="0" cy="1153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C0B344-882C-47C2-A14B-86B9239216B7}"/>
              </a:ext>
            </a:extLst>
          </p:cNvPr>
          <p:cNvCxnSpPr/>
          <p:nvPr/>
        </p:nvCxnSpPr>
        <p:spPr>
          <a:xfrm>
            <a:off x="8986838" y="2680988"/>
            <a:ext cx="642937" cy="576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D3563F-876E-440F-A2BB-86D725A69AD2}"/>
              </a:ext>
            </a:extLst>
          </p:cNvPr>
          <p:cNvCxnSpPr>
            <a:cxnSpLocks/>
          </p:cNvCxnSpPr>
          <p:nvPr/>
        </p:nvCxnSpPr>
        <p:spPr>
          <a:xfrm flipH="1">
            <a:off x="8986838" y="2104427"/>
            <a:ext cx="642937" cy="576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77B204-5FD0-43E4-B0B1-CADBA8F24B69}"/>
              </a:ext>
            </a:extLst>
          </p:cNvPr>
          <p:cNvSpPr txBox="1"/>
          <p:nvPr/>
        </p:nvSpPr>
        <p:spPr>
          <a:xfrm>
            <a:off x="6730495" y="2219203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DCD91-E36B-4D38-88DB-48F6D8BEB260}"/>
              </a:ext>
            </a:extLst>
          </p:cNvPr>
          <p:cNvSpPr txBox="1"/>
          <p:nvPr/>
        </p:nvSpPr>
        <p:spPr>
          <a:xfrm>
            <a:off x="6730495" y="2829732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B463C0-968D-4927-884D-2694913A59D6}"/>
              </a:ext>
            </a:extLst>
          </p:cNvPr>
          <p:cNvSpPr txBox="1"/>
          <p:nvPr/>
        </p:nvSpPr>
        <p:spPr>
          <a:xfrm>
            <a:off x="7515767" y="2230133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58491-1538-41AE-B788-471C75E5D558}"/>
              </a:ext>
            </a:extLst>
          </p:cNvPr>
          <p:cNvSpPr txBox="1"/>
          <p:nvPr/>
        </p:nvSpPr>
        <p:spPr>
          <a:xfrm>
            <a:off x="7567975" y="2838837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F3645F-C385-4161-84C9-54291DE96F2F}"/>
              </a:ext>
            </a:extLst>
          </p:cNvPr>
          <p:cNvSpPr txBox="1"/>
          <p:nvPr/>
        </p:nvSpPr>
        <p:spPr>
          <a:xfrm>
            <a:off x="9340705" y="2517551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BBB20A-2766-40D3-89BE-9CBBA62F3322}"/>
              </a:ext>
            </a:extLst>
          </p:cNvPr>
          <p:cNvSpPr txBox="1"/>
          <p:nvPr/>
        </p:nvSpPr>
        <p:spPr>
          <a:xfrm>
            <a:off x="8503225" y="2878729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6BDF0D-D35B-4402-8128-3A5DF1A6326D}"/>
              </a:ext>
            </a:extLst>
          </p:cNvPr>
          <p:cNvSpPr txBox="1"/>
          <p:nvPr/>
        </p:nvSpPr>
        <p:spPr>
          <a:xfrm>
            <a:off x="838200" y="394943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  302			T Bili: 1.2</a:t>
            </a:r>
          </a:p>
          <a:p>
            <a:r>
              <a:rPr lang="en-US" dirty="0">
                <a:solidFill>
                  <a:schemeClr val="bg1"/>
                </a:solidFill>
              </a:rPr>
              <a:t>ALT   211			D Bili: 0.7</a:t>
            </a:r>
          </a:p>
          <a:p>
            <a:r>
              <a:rPr lang="en-US" dirty="0" err="1">
                <a:solidFill>
                  <a:schemeClr val="bg1"/>
                </a:solidFill>
              </a:rPr>
              <a:t>Alk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Phos</a:t>
            </a:r>
            <a:r>
              <a:rPr lang="en-US" dirty="0">
                <a:solidFill>
                  <a:schemeClr val="bg1"/>
                </a:solidFill>
              </a:rPr>
              <a:t> 210		</a:t>
            </a:r>
          </a:p>
          <a:p>
            <a:r>
              <a:rPr lang="en-US" dirty="0">
                <a:solidFill>
                  <a:schemeClr val="bg1"/>
                </a:solidFill>
              </a:rPr>
              <a:t>			Chol: 252</a:t>
            </a:r>
          </a:p>
          <a:p>
            <a:r>
              <a:rPr lang="en-US" dirty="0">
                <a:solidFill>
                  <a:schemeClr val="bg1"/>
                </a:solidFill>
              </a:rPr>
              <a:t>Lipase: 7,556		HDL: 45</a:t>
            </a:r>
          </a:p>
          <a:p>
            <a:r>
              <a:rPr lang="en-US" dirty="0">
                <a:solidFill>
                  <a:schemeClr val="bg1"/>
                </a:solidFill>
              </a:rPr>
              <a:t>			LDL: 159</a:t>
            </a:r>
          </a:p>
          <a:p>
            <a:r>
              <a:rPr lang="en-US" dirty="0">
                <a:solidFill>
                  <a:schemeClr val="bg1"/>
                </a:solidFill>
              </a:rPr>
              <a:t>			TG: 240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D1925-4C9B-4BB4-9920-50629812647A}"/>
              </a:ext>
            </a:extLst>
          </p:cNvPr>
          <p:cNvSpPr txBox="1"/>
          <p:nvPr/>
        </p:nvSpPr>
        <p:spPr>
          <a:xfrm>
            <a:off x="6629401" y="3735421"/>
            <a:ext cx="35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Lactate: 3.6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COVID: POSITVE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9DC77-7680-476E-90FE-80F4BFA9091E}"/>
              </a:ext>
            </a:extLst>
          </p:cNvPr>
          <p:cNvSpPr txBox="1"/>
          <p:nvPr/>
        </p:nvSpPr>
        <p:spPr>
          <a:xfrm>
            <a:off x="8452246" y="2193628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328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8519-A154-4FEE-AB33-89377574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4" name="Graphic 33" descr="Add outline">
            <a:extLst>
              <a:ext uri="{FF2B5EF4-FFF2-40B4-BE49-F238E27FC236}">
                <a16:creationId xmlns:a16="http://schemas.microsoft.com/office/drawing/2014/main" id="{BBA22A1F-5790-924F-985F-EC13C51A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8336">
            <a:off x="693718" y="1505470"/>
            <a:ext cx="2305908" cy="2305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47FE7A-E049-48FF-8ABF-D7EC4AE3ABB3}"/>
              </a:ext>
            </a:extLst>
          </p:cNvPr>
          <p:cNvSpPr txBox="1"/>
          <p:nvPr/>
        </p:nvSpPr>
        <p:spPr>
          <a:xfrm>
            <a:off x="976339" y="2435817"/>
            <a:ext cx="8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30.8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59E82-F5B8-4DCB-BB7F-156448617308}"/>
              </a:ext>
            </a:extLst>
          </p:cNvPr>
          <p:cNvSpPr txBox="1"/>
          <p:nvPr/>
        </p:nvSpPr>
        <p:spPr>
          <a:xfrm>
            <a:off x="1558397" y="1919761"/>
            <a:ext cx="8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17.4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BBC81-CB57-4DDF-9AEF-31C7DCB4FDDD}"/>
              </a:ext>
            </a:extLst>
          </p:cNvPr>
          <p:cNvSpPr txBox="1"/>
          <p:nvPr/>
        </p:nvSpPr>
        <p:spPr>
          <a:xfrm>
            <a:off x="2171691" y="2435817"/>
            <a:ext cx="87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A634AE-9FD7-4990-BD59-3631DC048B80}"/>
              </a:ext>
            </a:extLst>
          </p:cNvPr>
          <p:cNvCxnSpPr>
            <a:cxnSpLocks/>
          </p:cNvCxnSpPr>
          <p:nvPr/>
        </p:nvCxnSpPr>
        <p:spPr>
          <a:xfrm>
            <a:off x="6629401" y="2658424"/>
            <a:ext cx="2357437" cy="22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3B450C-8FEC-41A1-B8C9-0CD066FB71AC}"/>
              </a:ext>
            </a:extLst>
          </p:cNvPr>
          <p:cNvCxnSpPr>
            <a:cxnSpLocks/>
          </p:cNvCxnSpPr>
          <p:nvPr/>
        </p:nvCxnSpPr>
        <p:spPr>
          <a:xfrm>
            <a:off x="7358063" y="2104427"/>
            <a:ext cx="0" cy="1153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B2FEEE-5643-4560-B416-F3B4A38C8B40}"/>
              </a:ext>
            </a:extLst>
          </p:cNvPr>
          <p:cNvCxnSpPr>
            <a:cxnSpLocks/>
          </p:cNvCxnSpPr>
          <p:nvPr/>
        </p:nvCxnSpPr>
        <p:spPr>
          <a:xfrm>
            <a:off x="8301038" y="2125656"/>
            <a:ext cx="0" cy="1153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C0B344-882C-47C2-A14B-86B9239216B7}"/>
              </a:ext>
            </a:extLst>
          </p:cNvPr>
          <p:cNvCxnSpPr/>
          <p:nvPr/>
        </p:nvCxnSpPr>
        <p:spPr>
          <a:xfrm>
            <a:off x="8986838" y="2680988"/>
            <a:ext cx="642937" cy="576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D3563F-876E-440F-A2BB-86D725A69AD2}"/>
              </a:ext>
            </a:extLst>
          </p:cNvPr>
          <p:cNvCxnSpPr>
            <a:cxnSpLocks/>
          </p:cNvCxnSpPr>
          <p:nvPr/>
        </p:nvCxnSpPr>
        <p:spPr>
          <a:xfrm flipH="1">
            <a:off x="8986838" y="2104427"/>
            <a:ext cx="642937" cy="576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77B204-5FD0-43E4-B0B1-CADBA8F24B69}"/>
              </a:ext>
            </a:extLst>
          </p:cNvPr>
          <p:cNvSpPr txBox="1"/>
          <p:nvPr/>
        </p:nvSpPr>
        <p:spPr>
          <a:xfrm>
            <a:off x="6730495" y="2219203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DCD91-E36B-4D38-88DB-48F6D8BEB260}"/>
              </a:ext>
            </a:extLst>
          </p:cNvPr>
          <p:cNvSpPr txBox="1"/>
          <p:nvPr/>
        </p:nvSpPr>
        <p:spPr>
          <a:xfrm>
            <a:off x="6730495" y="2829732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B463C0-968D-4927-884D-2694913A59D6}"/>
              </a:ext>
            </a:extLst>
          </p:cNvPr>
          <p:cNvSpPr txBox="1"/>
          <p:nvPr/>
        </p:nvSpPr>
        <p:spPr>
          <a:xfrm>
            <a:off x="7515767" y="2230133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58491-1538-41AE-B788-471C75E5D558}"/>
              </a:ext>
            </a:extLst>
          </p:cNvPr>
          <p:cNvSpPr txBox="1"/>
          <p:nvPr/>
        </p:nvSpPr>
        <p:spPr>
          <a:xfrm>
            <a:off x="7567975" y="2838837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F3645F-C385-4161-84C9-54291DE96F2F}"/>
              </a:ext>
            </a:extLst>
          </p:cNvPr>
          <p:cNvSpPr txBox="1"/>
          <p:nvPr/>
        </p:nvSpPr>
        <p:spPr>
          <a:xfrm>
            <a:off x="9340705" y="2517551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265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BBB20A-2766-40D3-89BE-9CBBA62F3322}"/>
              </a:ext>
            </a:extLst>
          </p:cNvPr>
          <p:cNvSpPr txBox="1"/>
          <p:nvPr/>
        </p:nvSpPr>
        <p:spPr>
          <a:xfrm>
            <a:off x="8503225" y="2878729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6BDF0D-D35B-4402-8128-3A5DF1A6326D}"/>
              </a:ext>
            </a:extLst>
          </p:cNvPr>
          <p:cNvSpPr txBox="1"/>
          <p:nvPr/>
        </p:nvSpPr>
        <p:spPr>
          <a:xfrm>
            <a:off x="838200" y="3949430"/>
            <a:ext cx="435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AST  302	</a:t>
            </a:r>
            <a:r>
              <a:rPr lang="en-US" dirty="0">
                <a:solidFill>
                  <a:schemeClr val="bg1"/>
                </a:solidFill>
              </a:rPr>
              <a:t>		T Bili: 1.2	</a:t>
            </a:r>
          </a:p>
          <a:p>
            <a:r>
              <a:rPr lang="en-US" dirty="0">
                <a:solidFill>
                  <a:srgbClr val="FFFF00"/>
                </a:solidFill>
              </a:rPr>
              <a:t>ALT   211	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rgbClr val="FFFF00"/>
                </a:solidFill>
              </a:rPr>
              <a:t>D Bili: 0.7</a:t>
            </a:r>
          </a:p>
          <a:p>
            <a:r>
              <a:rPr lang="en-US" dirty="0" err="1">
                <a:solidFill>
                  <a:srgbClr val="FFFF00"/>
                </a:solidFill>
              </a:rPr>
              <a:t>Alk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Phos</a:t>
            </a:r>
            <a:r>
              <a:rPr lang="en-US" dirty="0">
                <a:solidFill>
                  <a:srgbClr val="FFFF00"/>
                </a:solidFill>
              </a:rPr>
              <a:t> 210</a:t>
            </a:r>
          </a:p>
          <a:p>
            <a:r>
              <a:rPr lang="en-US" dirty="0">
                <a:solidFill>
                  <a:schemeClr val="bg1"/>
                </a:solidFill>
              </a:rPr>
              <a:t>			Chol: 252</a:t>
            </a:r>
          </a:p>
          <a:p>
            <a:r>
              <a:rPr lang="en-US" b="1" dirty="0">
                <a:solidFill>
                  <a:srgbClr val="FFFF00"/>
                </a:solidFill>
              </a:rPr>
              <a:t>Lipase: 7,556</a:t>
            </a:r>
            <a:r>
              <a:rPr lang="en-US" dirty="0">
                <a:solidFill>
                  <a:schemeClr val="bg1"/>
                </a:solidFill>
              </a:rPr>
              <a:t>		HDL: 45</a:t>
            </a:r>
          </a:p>
          <a:p>
            <a:r>
              <a:rPr lang="en-US" dirty="0">
                <a:solidFill>
                  <a:schemeClr val="bg1"/>
                </a:solidFill>
              </a:rPr>
              <a:t>			LDL: 159</a:t>
            </a:r>
          </a:p>
          <a:p>
            <a:r>
              <a:rPr lang="en-US" dirty="0">
                <a:solidFill>
                  <a:schemeClr val="bg1"/>
                </a:solidFill>
              </a:rPr>
              <a:t>			TG: 240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D1925-4C9B-4BB4-9920-50629812647A}"/>
              </a:ext>
            </a:extLst>
          </p:cNvPr>
          <p:cNvSpPr txBox="1"/>
          <p:nvPr/>
        </p:nvSpPr>
        <p:spPr>
          <a:xfrm>
            <a:off x="6629401" y="3735421"/>
            <a:ext cx="35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Lactate: 3.6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 7.4  8.2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COVID: POSITVE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7B021-1017-49AB-BB21-311C7D97DC00}"/>
              </a:ext>
            </a:extLst>
          </p:cNvPr>
          <p:cNvSpPr txBox="1"/>
          <p:nvPr/>
        </p:nvSpPr>
        <p:spPr>
          <a:xfrm>
            <a:off x="8470826" y="2217940"/>
            <a:ext cx="8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045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2626</Words>
  <Application>Microsoft Office PowerPoint</Application>
  <PresentationFormat>Widescreen</PresentationFormat>
  <Paragraphs>571</Paragraphs>
  <Slides>37</Slides>
  <Notes>30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Adobe Garamond Pro</vt:lpstr>
      <vt:lpstr>Arial</vt:lpstr>
      <vt:lpstr>Calibri</vt:lpstr>
      <vt:lpstr>Calibri Light</vt:lpstr>
      <vt:lpstr>Office Theme</vt:lpstr>
      <vt:lpstr>Necrotizing Pancreatitis</vt:lpstr>
      <vt:lpstr>Clinical History</vt:lpstr>
      <vt:lpstr>Epigastric Pain Differential Diagnosis</vt:lpstr>
      <vt:lpstr>History</vt:lpstr>
      <vt:lpstr>Home Medications</vt:lpstr>
      <vt:lpstr>Physical Exam</vt:lpstr>
      <vt:lpstr>Physical Exam</vt:lpstr>
      <vt:lpstr>Labs</vt:lpstr>
      <vt:lpstr>Labs</vt:lpstr>
      <vt:lpstr>Healthy Pancreas on CT Abd with Contrast</vt:lpstr>
      <vt:lpstr>Imaging: CT A/P with Contrast (1/2/21)</vt:lpstr>
      <vt:lpstr>Imaging: CT A/P with Contrast (1/2/21)</vt:lpstr>
      <vt:lpstr>Imaging: CT A/P with Contrast (1/2/21)</vt:lpstr>
      <vt:lpstr>Imaging: CT A/P with Contrast</vt:lpstr>
      <vt:lpstr>Imaging: CT A/P with Contrast (1/2/21)</vt:lpstr>
      <vt:lpstr>Imaging: CT A/P with Contrast (1/2/21)</vt:lpstr>
      <vt:lpstr>Imaging: CT A/P with Contrast (1/2/21)</vt:lpstr>
      <vt:lpstr>Imaging: CT A/P with Contrast</vt:lpstr>
      <vt:lpstr>Imaging: CT A/P with Contrast</vt:lpstr>
      <vt:lpstr>Imaging: CT A/P with Contrast (1/2/21)</vt:lpstr>
      <vt:lpstr>U/S Abdomen (1/2/21)</vt:lpstr>
      <vt:lpstr>U/S Abdomen (1/2/21)</vt:lpstr>
      <vt:lpstr>Differential Diagnosis</vt:lpstr>
      <vt:lpstr>Diagnosis of Acute Pancreatitis (2/3)</vt:lpstr>
      <vt:lpstr>Discussion: Pathophysiology</vt:lpstr>
      <vt:lpstr>Discussion: Etiology</vt:lpstr>
      <vt:lpstr>Discussion: Revised Atlanta Classification</vt:lpstr>
      <vt:lpstr>CT Severity Imaging</vt:lpstr>
      <vt:lpstr>Complications</vt:lpstr>
      <vt:lpstr>Initial Management</vt:lpstr>
      <vt:lpstr>The Rest of the Story…</vt:lpstr>
      <vt:lpstr>Final Diagnosis</vt:lpstr>
      <vt:lpstr>ACR appropriateness Criteria</vt:lpstr>
      <vt:lpstr>Teaching points</vt:lpstr>
      <vt:lpstr>References</vt:lpstr>
      <vt:lpstr>Questions?</vt:lpstr>
      <vt:lpstr>Ranson’s vs BISAP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(diagnosis)</dc:title>
  <dc:creator>Saagar Patel</dc:creator>
  <cp:lastModifiedBy>Grace Howard</cp:lastModifiedBy>
  <cp:revision>69</cp:revision>
  <dcterms:created xsi:type="dcterms:W3CDTF">2019-09-13T05:09:22Z</dcterms:created>
  <dcterms:modified xsi:type="dcterms:W3CDTF">2021-03-02T23:32:12Z</dcterms:modified>
</cp:coreProperties>
</file>