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57" r:id="rId3"/>
    <p:sldId id="258"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67" r:id="rId23"/>
    <p:sldId id="290" r:id="rId24"/>
    <p:sldId id="260" r:id="rId25"/>
    <p:sldId id="259" r:id="rId26"/>
    <p:sldId id="292" r:id="rId27"/>
    <p:sldId id="298" r:id="rId28"/>
    <p:sldId id="293" r:id="rId29"/>
    <p:sldId id="294" r:id="rId30"/>
    <p:sldId id="295" r:id="rId31"/>
    <p:sldId id="297" r:id="rId32"/>
    <p:sldId id="262" r:id="rId33"/>
    <p:sldId id="261" r:id="rId34"/>
    <p:sldId id="263" r:id="rId35"/>
    <p:sldId id="264" r:id="rId36"/>
    <p:sldId id="265" r:id="rId37"/>
    <p:sldId id="299" r:id="rId38"/>
    <p:sldId id="300" r:id="rId39"/>
    <p:sldId id="301" r:id="rId40"/>
    <p:sldId id="291" r:id="rId41"/>
    <p:sldId id="266" r:id="rId42"/>
    <p:sldId id="302"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d Zhao" initials="CZ" lastIdx="1" clrIdx="0">
    <p:extLst>
      <p:ext uri="{19B8F6BF-5375-455C-9EA6-DF929625EA0E}">
        <p15:presenceInfo xmlns:p15="http://schemas.microsoft.com/office/powerpoint/2012/main" userId="acb01d789f7bab2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3" autoAdjust="0"/>
    <p:restoredTop sz="69646" autoAdjust="0"/>
  </p:normalViewPr>
  <p:slideViewPr>
    <p:cSldViewPr snapToGrid="0">
      <p:cViewPr varScale="1">
        <p:scale>
          <a:sx n="50" d="100"/>
          <a:sy n="50" d="100"/>
        </p:scale>
        <p:origin x="14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D31D42-144D-4270-B348-D0BD69A0CC9F}" type="datetimeFigureOut">
              <a:rPr lang="en-US" smtClean="0"/>
              <a:t>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2A07E-EAA1-4EA6-A764-5C31D9F1436F}" type="slidenum">
              <a:rPr lang="en-US" smtClean="0"/>
              <a:t>‹#›</a:t>
            </a:fld>
            <a:endParaRPr lang="en-US"/>
          </a:p>
        </p:txBody>
      </p:sp>
    </p:spTree>
    <p:extLst>
      <p:ext uri="{BB962C8B-B14F-4D97-AF65-F5344CB8AC3E}">
        <p14:creationId xmlns:p14="http://schemas.microsoft.com/office/powerpoint/2010/main" val="791681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taken for placement of R IJ on 2/11</a:t>
            </a:r>
          </a:p>
        </p:txBody>
      </p:sp>
      <p:sp>
        <p:nvSpPr>
          <p:cNvPr id="4" name="Slide Number Placeholder 3"/>
          <p:cNvSpPr>
            <a:spLocks noGrp="1"/>
          </p:cNvSpPr>
          <p:nvPr>
            <p:ph type="sldNum" sz="quarter" idx="5"/>
          </p:nvPr>
        </p:nvSpPr>
        <p:spPr/>
        <p:txBody>
          <a:bodyPr/>
          <a:lstStyle/>
          <a:p>
            <a:fld id="{D042A07E-EAA1-4EA6-A764-5C31D9F1436F}" type="slidenum">
              <a:rPr lang="en-US" smtClean="0"/>
              <a:t>3</a:t>
            </a:fld>
            <a:endParaRPr lang="en-US"/>
          </a:p>
        </p:txBody>
      </p:sp>
    </p:spTree>
    <p:extLst>
      <p:ext uri="{BB962C8B-B14F-4D97-AF65-F5344CB8AC3E}">
        <p14:creationId xmlns:p14="http://schemas.microsoft.com/office/powerpoint/2010/main" val="1960007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https://onlinelibrary.wiley.com/doi/full/10.1111/1754-9485.34_12784</a:t>
            </a:r>
          </a:p>
        </p:txBody>
      </p:sp>
      <p:sp>
        <p:nvSpPr>
          <p:cNvPr id="4" name="Slide Number Placeholder 3"/>
          <p:cNvSpPr>
            <a:spLocks noGrp="1"/>
          </p:cNvSpPr>
          <p:nvPr>
            <p:ph type="sldNum" sz="quarter" idx="5"/>
          </p:nvPr>
        </p:nvSpPr>
        <p:spPr/>
        <p:txBody>
          <a:bodyPr/>
          <a:lstStyle/>
          <a:p>
            <a:fld id="{D042A07E-EAA1-4EA6-A764-5C31D9F1436F}" type="slidenum">
              <a:rPr lang="en-US" smtClean="0"/>
              <a:t>30</a:t>
            </a:fld>
            <a:endParaRPr lang="en-US"/>
          </a:p>
        </p:txBody>
      </p:sp>
    </p:spTree>
    <p:extLst>
      <p:ext uri="{BB962C8B-B14F-4D97-AF65-F5344CB8AC3E}">
        <p14:creationId xmlns:p14="http://schemas.microsoft.com/office/powerpoint/2010/main" val="14594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 portion of the radiographic signs for time-sake</a:t>
            </a:r>
          </a:p>
          <a:p>
            <a:r>
              <a:rPr lang="en-US" dirty="0" err="1"/>
              <a:t>Rigler</a:t>
            </a:r>
            <a:r>
              <a:rPr lang="en-US" dirty="0"/>
              <a:t> sign – double wall sign. Gas is outlining both sides of the bowel wall. Seen in large </a:t>
            </a:r>
            <a:r>
              <a:rPr lang="en-US" dirty="0" err="1"/>
              <a:t>pneumo</a:t>
            </a:r>
            <a:r>
              <a:rPr lang="en-US" dirty="0"/>
              <a:t> (&gt;1000 mL)</a:t>
            </a:r>
          </a:p>
          <a:p>
            <a:endParaRPr lang="en-US" dirty="0"/>
          </a:p>
          <a:p>
            <a:r>
              <a:rPr lang="en-US" dirty="0"/>
              <a:t>https://radiopaedia.org/articles/pneumoperitoneum?lang=us</a:t>
            </a:r>
          </a:p>
        </p:txBody>
      </p:sp>
      <p:sp>
        <p:nvSpPr>
          <p:cNvPr id="4" name="Slide Number Placeholder 3"/>
          <p:cNvSpPr>
            <a:spLocks noGrp="1"/>
          </p:cNvSpPr>
          <p:nvPr>
            <p:ph type="sldNum" sz="quarter" idx="5"/>
          </p:nvPr>
        </p:nvSpPr>
        <p:spPr/>
        <p:txBody>
          <a:bodyPr/>
          <a:lstStyle/>
          <a:p>
            <a:fld id="{D042A07E-EAA1-4EA6-A764-5C31D9F1436F}" type="slidenum">
              <a:rPr lang="en-US" smtClean="0"/>
              <a:t>31</a:t>
            </a:fld>
            <a:endParaRPr lang="en-US"/>
          </a:p>
        </p:txBody>
      </p:sp>
    </p:spTree>
    <p:extLst>
      <p:ext uri="{BB962C8B-B14F-4D97-AF65-F5344CB8AC3E}">
        <p14:creationId xmlns:p14="http://schemas.microsoft.com/office/powerpoint/2010/main" val="1750319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42A07E-EAA1-4EA6-A764-5C31D9F1436F}" type="slidenum">
              <a:rPr lang="en-US" smtClean="0"/>
              <a:t>33</a:t>
            </a:fld>
            <a:endParaRPr lang="en-US"/>
          </a:p>
        </p:txBody>
      </p:sp>
    </p:spTree>
    <p:extLst>
      <p:ext uri="{BB962C8B-B14F-4D97-AF65-F5344CB8AC3E}">
        <p14:creationId xmlns:p14="http://schemas.microsoft.com/office/powerpoint/2010/main" val="342968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https://www.acr.org/Clinical-Resources/ACR-Appropriateness-Criteria</a:t>
            </a:r>
          </a:p>
          <a:p>
            <a:endParaRPr lang="en-US" dirty="0"/>
          </a:p>
          <a:p>
            <a:r>
              <a:rPr lang="en-US" dirty="0"/>
              <a:t>Obtaining CT of abdomen was appropriate due to patients acute abdomen with fever. </a:t>
            </a:r>
          </a:p>
        </p:txBody>
      </p:sp>
      <p:sp>
        <p:nvSpPr>
          <p:cNvPr id="4" name="Slide Number Placeholder 3"/>
          <p:cNvSpPr>
            <a:spLocks noGrp="1"/>
          </p:cNvSpPr>
          <p:nvPr>
            <p:ph type="sldNum" sz="quarter" idx="5"/>
          </p:nvPr>
        </p:nvSpPr>
        <p:spPr/>
        <p:txBody>
          <a:bodyPr/>
          <a:lstStyle/>
          <a:p>
            <a:fld id="{D042A07E-EAA1-4EA6-A764-5C31D9F1436F}" type="slidenum">
              <a:rPr lang="en-US" smtClean="0"/>
              <a:t>35</a:t>
            </a:fld>
            <a:endParaRPr lang="en-US"/>
          </a:p>
        </p:txBody>
      </p:sp>
    </p:spTree>
    <p:extLst>
      <p:ext uri="{BB962C8B-B14F-4D97-AF65-F5344CB8AC3E}">
        <p14:creationId xmlns:p14="http://schemas.microsoft.com/office/powerpoint/2010/main" val="3720702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https://www.acr.org/Clinical-Resources/ACR-Appropriateness-Criteria</a:t>
            </a:r>
          </a:p>
          <a:p>
            <a:endParaRPr lang="en-US" dirty="0"/>
          </a:p>
          <a:p>
            <a:r>
              <a:rPr lang="en-US" dirty="0"/>
              <a:t>Initial CXR imaging appropriate due to line placement and repeat imaging appropriate due to poor clinical status. </a:t>
            </a:r>
          </a:p>
        </p:txBody>
      </p:sp>
      <p:sp>
        <p:nvSpPr>
          <p:cNvPr id="4" name="Slide Number Placeholder 3"/>
          <p:cNvSpPr>
            <a:spLocks noGrp="1"/>
          </p:cNvSpPr>
          <p:nvPr>
            <p:ph type="sldNum" sz="quarter" idx="5"/>
          </p:nvPr>
        </p:nvSpPr>
        <p:spPr/>
        <p:txBody>
          <a:bodyPr/>
          <a:lstStyle/>
          <a:p>
            <a:fld id="{D042A07E-EAA1-4EA6-A764-5C31D9F1436F}" type="slidenum">
              <a:rPr lang="en-US" smtClean="0"/>
              <a:t>36</a:t>
            </a:fld>
            <a:endParaRPr lang="en-US"/>
          </a:p>
        </p:txBody>
      </p:sp>
    </p:spTree>
    <p:extLst>
      <p:ext uri="{BB962C8B-B14F-4D97-AF65-F5344CB8AC3E}">
        <p14:creationId xmlns:p14="http://schemas.microsoft.com/office/powerpoint/2010/main" val="1680895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42A07E-EAA1-4EA6-A764-5C31D9F1436F}" type="slidenum">
              <a:rPr lang="en-US" smtClean="0"/>
              <a:t>37</a:t>
            </a:fld>
            <a:endParaRPr lang="en-US"/>
          </a:p>
        </p:txBody>
      </p:sp>
    </p:spTree>
    <p:extLst>
      <p:ext uri="{BB962C8B-B14F-4D97-AF65-F5344CB8AC3E}">
        <p14:creationId xmlns:p14="http://schemas.microsoft.com/office/powerpoint/2010/main" val="4255056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https://www.mdsave.com/procedures/ct-scan-without-contrast/d781f5cd</a:t>
            </a:r>
          </a:p>
          <a:p>
            <a:r>
              <a:rPr lang="en-US" dirty="0"/>
              <a:t>https://www.newchoicehealth.com/procedures/ct-angiography-chest </a:t>
            </a:r>
          </a:p>
        </p:txBody>
      </p:sp>
      <p:sp>
        <p:nvSpPr>
          <p:cNvPr id="4" name="Slide Number Placeholder 3"/>
          <p:cNvSpPr>
            <a:spLocks noGrp="1"/>
          </p:cNvSpPr>
          <p:nvPr>
            <p:ph type="sldNum" sz="quarter" idx="5"/>
          </p:nvPr>
        </p:nvSpPr>
        <p:spPr/>
        <p:txBody>
          <a:bodyPr/>
          <a:lstStyle/>
          <a:p>
            <a:fld id="{D042A07E-EAA1-4EA6-A764-5C31D9F1436F}" type="slidenum">
              <a:rPr lang="en-US" smtClean="0"/>
              <a:t>38</a:t>
            </a:fld>
            <a:endParaRPr lang="en-US"/>
          </a:p>
        </p:txBody>
      </p:sp>
    </p:spTree>
    <p:extLst>
      <p:ext uri="{BB962C8B-B14F-4D97-AF65-F5344CB8AC3E}">
        <p14:creationId xmlns:p14="http://schemas.microsoft.com/office/powerpoint/2010/main" val="4220894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https://www.mdsave.com/procedures/ct-scan-without-contrast/d781f5cd</a:t>
            </a:r>
          </a:p>
          <a:p>
            <a:r>
              <a:rPr lang="en-US" dirty="0"/>
              <a:t>https://www.newchoicehealth.com/procedures/ct-angiography-chest </a:t>
            </a:r>
          </a:p>
        </p:txBody>
      </p:sp>
      <p:sp>
        <p:nvSpPr>
          <p:cNvPr id="4" name="Slide Number Placeholder 3"/>
          <p:cNvSpPr>
            <a:spLocks noGrp="1"/>
          </p:cNvSpPr>
          <p:nvPr>
            <p:ph type="sldNum" sz="quarter" idx="5"/>
          </p:nvPr>
        </p:nvSpPr>
        <p:spPr/>
        <p:txBody>
          <a:bodyPr/>
          <a:lstStyle/>
          <a:p>
            <a:fld id="{D042A07E-EAA1-4EA6-A764-5C31D9F1436F}" type="slidenum">
              <a:rPr lang="en-US" smtClean="0"/>
              <a:t>39</a:t>
            </a:fld>
            <a:endParaRPr lang="en-US"/>
          </a:p>
        </p:txBody>
      </p:sp>
    </p:spTree>
    <p:extLst>
      <p:ext uri="{BB962C8B-B14F-4D97-AF65-F5344CB8AC3E}">
        <p14:creationId xmlns:p14="http://schemas.microsoft.com/office/powerpoint/2010/main" val="2625741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42A07E-EAA1-4EA6-A764-5C31D9F1436F}" type="slidenum">
              <a:rPr lang="en-US" smtClean="0"/>
              <a:t>41</a:t>
            </a:fld>
            <a:endParaRPr lang="en-US"/>
          </a:p>
        </p:txBody>
      </p:sp>
    </p:spTree>
    <p:extLst>
      <p:ext uri="{BB962C8B-B14F-4D97-AF65-F5344CB8AC3E}">
        <p14:creationId xmlns:p14="http://schemas.microsoft.com/office/powerpoint/2010/main" val="2901018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42A07E-EAA1-4EA6-A764-5C31D9F1436F}" type="slidenum">
              <a:rPr lang="en-US" smtClean="0"/>
              <a:t>42</a:t>
            </a:fld>
            <a:endParaRPr lang="en-US"/>
          </a:p>
        </p:txBody>
      </p:sp>
    </p:spTree>
    <p:extLst>
      <p:ext uri="{BB962C8B-B14F-4D97-AF65-F5344CB8AC3E}">
        <p14:creationId xmlns:p14="http://schemas.microsoft.com/office/powerpoint/2010/main" val="4078886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CT AP taken on 2/12</a:t>
            </a:r>
          </a:p>
        </p:txBody>
      </p:sp>
      <p:sp>
        <p:nvSpPr>
          <p:cNvPr id="4" name="Slide Number Placeholder 3"/>
          <p:cNvSpPr>
            <a:spLocks noGrp="1"/>
          </p:cNvSpPr>
          <p:nvPr>
            <p:ph type="sldNum" sz="quarter" idx="5"/>
          </p:nvPr>
        </p:nvSpPr>
        <p:spPr/>
        <p:txBody>
          <a:bodyPr/>
          <a:lstStyle/>
          <a:p>
            <a:fld id="{D042A07E-EAA1-4EA6-A764-5C31D9F1436F}" type="slidenum">
              <a:rPr lang="en-US" smtClean="0"/>
              <a:t>4</a:t>
            </a:fld>
            <a:endParaRPr lang="en-US"/>
          </a:p>
        </p:txBody>
      </p:sp>
    </p:spTree>
    <p:extLst>
      <p:ext uri="{BB962C8B-B14F-4D97-AF65-F5344CB8AC3E}">
        <p14:creationId xmlns:p14="http://schemas.microsoft.com/office/powerpoint/2010/main" val="712916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Bibasilar opacities in the lung, effusion vs. pneumonia</a:t>
            </a:r>
          </a:p>
          <a:p>
            <a:r>
              <a:rPr lang="en-US" dirty="0"/>
              <a:t>Moderate ascites </a:t>
            </a:r>
          </a:p>
        </p:txBody>
      </p:sp>
      <p:sp>
        <p:nvSpPr>
          <p:cNvPr id="4" name="Slide Number Placeholder 3"/>
          <p:cNvSpPr>
            <a:spLocks noGrp="1"/>
          </p:cNvSpPr>
          <p:nvPr>
            <p:ph type="sldNum" sz="quarter" idx="5"/>
          </p:nvPr>
        </p:nvSpPr>
        <p:spPr/>
        <p:txBody>
          <a:bodyPr/>
          <a:lstStyle/>
          <a:p>
            <a:fld id="{D042A07E-EAA1-4EA6-A764-5C31D9F1436F}" type="slidenum">
              <a:rPr lang="en-US" smtClean="0"/>
              <a:t>21</a:t>
            </a:fld>
            <a:endParaRPr lang="en-US"/>
          </a:p>
        </p:txBody>
      </p:sp>
    </p:spTree>
    <p:extLst>
      <p:ext uri="{BB962C8B-B14F-4D97-AF65-F5344CB8AC3E}">
        <p14:creationId xmlns:p14="http://schemas.microsoft.com/office/powerpoint/2010/main" val="3865138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rPr>
              <a:t>Cr 1.18 -&gt; 2.37, lactic acid 9.8, WBC 9.8 -&gt; 4.6</a:t>
            </a:r>
          </a:p>
          <a:p>
            <a:r>
              <a:rPr lang="en-US" sz="1200" dirty="0">
                <a:solidFill>
                  <a:srgbClr val="FFFFFF"/>
                </a:solidFill>
              </a:rPr>
              <a:t>K 8.1, pH 7.18</a:t>
            </a:r>
          </a:p>
          <a:p>
            <a:r>
              <a:rPr lang="en-US" sz="1200" dirty="0">
                <a:solidFill>
                  <a:srgbClr val="FFFFFF"/>
                </a:solidFill>
              </a:rPr>
              <a:t>BP 88/53</a:t>
            </a:r>
          </a:p>
          <a:p>
            <a:endParaRPr lang="en-US" dirty="0"/>
          </a:p>
        </p:txBody>
      </p:sp>
      <p:sp>
        <p:nvSpPr>
          <p:cNvPr id="4" name="Slide Number Placeholder 3"/>
          <p:cNvSpPr>
            <a:spLocks noGrp="1"/>
          </p:cNvSpPr>
          <p:nvPr>
            <p:ph type="sldNum" sz="quarter" idx="5"/>
          </p:nvPr>
        </p:nvSpPr>
        <p:spPr/>
        <p:txBody>
          <a:bodyPr/>
          <a:lstStyle/>
          <a:p>
            <a:fld id="{D042A07E-EAA1-4EA6-A764-5C31D9F1436F}" type="slidenum">
              <a:rPr lang="en-US" smtClean="0"/>
              <a:t>24</a:t>
            </a:fld>
            <a:endParaRPr lang="en-US"/>
          </a:p>
        </p:txBody>
      </p:sp>
    </p:spTree>
    <p:extLst>
      <p:ext uri="{BB962C8B-B14F-4D97-AF65-F5344CB8AC3E}">
        <p14:creationId xmlns:p14="http://schemas.microsoft.com/office/powerpoint/2010/main" val="1274267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https://radiopaedia.org/articles/pseudopneumoperitoneum?lang=us</a:t>
            </a:r>
          </a:p>
          <a:p>
            <a:endParaRPr lang="en-US" dirty="0"/>
          </a:p>
          <a:p>
            <a:r>
              <a:rPr lang="en-US" dirty="0"/>
              <a:t>Pseudo – any gas within abdominal cavity that looks like free air when it is contained within an organ. </a:t>
            </a:r>
          </a:p>
        </p:txBody>
      </p:sp>
      <p:sp>
        <p:nvSpPr>
          <p:cNvPr id="4" name="Slide Number Placeholder 3"/>
          <p:cNvSpPr>
            <a:spLocks noGrp="1"/>
          </p:cNvSpPr>
          <p:nvPr>
            <p:ph type="sldNum" sz="quarter" idx="5"/>
          </p:nvPr>
        </p:nvSpPr>
        <p:spPr/>
        <p:txBody>
          <a:bodyPr/>
          <a:lstStyle/>
          <a:p>
            <a:fld id="{D042A07E-EAA1-4EA6-A764-5C31D9F1436F}" type="slidenum">
              <a:rPr lang="en-US" smtClean="0"/>
              <a:t>25</a:t>
            </a:fld>
            <a:endParaRPr lang="en-US"/>
          </a:p>
        </p:txBody>
      </p:sp>
    </p:spTree>
    <p:extLst>
      <p:ext uri="{BB962C8B-B14F-4D97-AF65-F5344CB8AC3E}">
        <p14:creationId xmlns:p14="http://schemas.microsoft.com/office/powerpoint/2010/main" val="3741156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https://www.visualdx.com/visualdx/diagnosis/pneumoperitoneum?diagnosisId=55408&amp;moduleId=101</a:t>
            </a:r>
          </a:p>
          <a:p>
            <a:r>
              <a:rPr lang="en-US" dirty="0"/>
              <a:t>https://www.ncbi.nlm.nih.gov/pmc/articles/PMC4535122/#:~:text=Pneumoperitoneum%20is%20the%20presence%20of,on%20computerized%20tomography%20(CT).</a:t>
            </a:r>
          </a:p>
          <a:p>
            <a:endParaRPr lang="en-US" dirty="0"/>
          </a:p>
          <a:p>
            <a:r>
              <a:rPr lang="en-US" dirty="0"/>
              <a:t>Sometimes pneumothorax can extend into pneumoperitoneum</a:t>
            </a:r>
          </a:p>
        </p:txBody>
      </p:sp>
      <p:sp>
        <p:nvSpPr>
          <p:cNvPr id="4" name="Slide Number Placeholder 3"/>
          <p:cNvSpPr>
            <a:spLocks noGrp="1"/>
          </p:cNvSpPr>
          <p:nvPr>
            <p:ph type="sldNum" sz="quarter" idx="5"/>
          </p:nvPr>
        </p:nvSpPr>
        <p:spPr/>
        <p:txBody>
          <a:bodyPr/>
          <a:lstStyle/>
          <a:p>
            <a:fld id="{D042A07E-EAA1-4EA6-A764-5C31D9F1436F}" type="slidenum">
              <a:rPr lang="en-US" smtClean="0"/>
              <a:t>26</a:t>
            </a:fld>
            <a:endParaRPr lang="en-US"/>
          </a:p>
        </p:txBody>
      </p:sp>
    </p:spTree>
    <p:extLst>
      <p:ext uri="{BB962C8B-B14F-4D97-AF65-F5344CB8AC3E}">
        <p14:creationId xmlns:p14="http://schemas.microsoft.com/office/powerpoint/2010/main" val="492225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https://www.ncbi.nlm.nih.gov/pmc/articles/PMC3912647/</a:t>
            </a:r>
          </a:p>
          <a:p>
            <a:r>
              <a:rPr lang="en-US" dirty="0"/>
              <a:t>Solis et al. 2014. </a:t>
            </a:r>
          </a:p>
          <a:p>
            <a:r>
              <a:rPr lang="en-US" dirty="0"/>
              <a:t>Retrospective 4 year study at tertiary care academic medical center, 25 patients in non-CT group and 18 in CT group. CT delays surgery without providing measurable benefit. </a:t>
            </a:r>
          </a:p>
        </p:txBody>
      </p:sp>
      <p:sp>
        <p:nvSpPr>
          <p:cNvPr id="4" name="Slide Number Placeholder 3"/>
          <p:cNvSpPr>
            <a:spLocks noGrp="1"/>
          </p:cNvSpPr>
          <p:nvPr>
            <p:ph type="sldNum" sz="quarter" idx="5"/>
          </p:nvPr>
        </p:nvSpPr>
        <p:spPr/>
        <p:txBody>
          <a:bodyPr/>
          <a:lstStyle/>
          <a:p>
            <a:fld id="{D042A07E-EAA1-4EA6-A764-5C31D9F1436F}" type="slidenum">
              <a:rPr lang="en-US" smtClean="0"/>
              <a:t>27</a:t>
            </a:fld>
            <a:endParaRPr lang="en-US"/>
          </a:p>
        </p:txBody>
      </p:sp>
    </p:spTree>
    <p:extLst>
      <p:ext uri="{BB962C8B-B14F-4D97-AF65-F5344CB8AC3E}">
        <p14:creationId xmlns:p14="http://schemas.microsoft.com/office/powerpoint/2010/main" val="1760030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https://radiopaedia.org/articles/pneumoperitoneum?lang=us</a:t>
            </a:r>
          </a:p>
          <a:p>
            <a:r>
              <a:rPr lang="en-US" dirty="0"/>
              <a:t>https://radiopaedia.org/articles/continuous-diaphragm-sign?lang=us</a:t>
            </a:r>
          </a:p>
          <a:p>
            <a:r>
              <a:rPr lang="en-US" dirty="0"/>
              <a:t>https://radiopaedia.org/articles/cupola-sign-pneumoperitoneum?lang=us</a:t>
            </a:r>
          </a:p>
          <a:p>
            <a:r>
              <a:rPr lang="en-US" dirty="0"/>
              <a:t>https://radiopaedia.org/articles/leaping-dolphin-sign?lang=us</a:t>
            </a:r>
          </a:p>
          <a:p>
            <a:endParaRPr lang="en-US" dirty="0"/>
          </a:p>
          <a:p>
            <a:r>
              <a:rPr lang="en-US" dirty="0"/>
              <a:t>Subdiaphragmatic free gas – little as 1mL of free gas can be detected.</a:t>
            </a:r>
          </a:p>
          <a:p>
            <a:r>
              <a:rPr lang="en-US" dirty="0"/>
              <a:t>Continuous diaphragm sign – diaphragm can be seen continuously across the midline.</a:t>
            </a:r>
          </a:p>
          <a:p>
            <a:r>
              <a:rPr lang="en-US" dirty="0"/>
              <a:t>Leaping dolphin sign – collection of moderate to large volume of free air beneath the arcuate slips of diaphragm which mimics the parallel arcs of dolphins leaping in tandem</a:t>
            </a:r>
          </a:p>
          <a:p>
            <a:r>
              <a:rPr lang="en-US" dirty="0"/>
              <a:t>Cupola sign – seen on supine film when gas accumulates underneath the central tendon of the diaphragm in the midline. Seen as a </a:t>
            </a:r>
            <a:r>
              <a:rPr lang="en-US" dirty="0" err="1"/>
              <a:t>lucency</a:t>
            </a:r>
            <a:r>
              <a:rPr lang="en-US" dirty="0"/>
              <a:t> overlying the lower thoracic vertebral bodies. </a:t>
            </a:r>
          </a:p>
        </p:txBody>
      </p:sp>
      <p:sp>
        <p:nvSpPr>
          <p:cNvPr id="4" name="Slide Number Placeholder 3"/>
          <p:cNvSpPr>
            <a:spLocks noGrp="1"/>
          </p:cNvSpPr>
          <p:nvPr>
            <p:ph type="sldNum" sz="quarter" idx="5"/>
          </p:nvPr>
        </p:nvSpPr>
        <p:spPr/>
        <p:txBody>
          <a:bodyPr/>
          <a:lstStyle/>
          <a:p>
            <a:fld id="{D042A07E-EAA1-4EA6-A764-5C31D9F1436F}" type="slidenum">
              <a:rPr lang="en-US" smtClean="0"/>
              <a:t>28</a:t>
            </a:fld>
            <a:endParaRPr lang="en-US"/>
          </a:p>
        </p:txBody>
      </p:sp>
    </p:spTree>
    <p:extLst>
      <p:ext uri="{BB962C8B-B14F-4D97-AF65-F5344CB8AC3E}">
        <p14:creationId xmlns:p14="http://schemas.microsoft.com/office/powerpoint/2010/main" val="2845136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http://www.emergucate.com/pneumomediastinum-continuous-diaphragm-sign/</a:t>
            </a:r>
          </a:p>
          <a:p>
            <a:r>
              <a:rPr lang="en-US" dirty="0"/>
              <a:t>Cupola sign - https://pubs.rsna.org/doi/abs/10.1148/radiol.2412040700?journalCode=radiology</a:t>
            </a:r>
          </a:p>
        </p:txBody>
      </p:sp>
      <p:sp>
        <p:nvSpPr>
          <p:cNvPr id="4" name="Slide Number Placeholder 3"/>
          <p:cNvSpPr>
            <a:spLocks noGrp="1"/>
          </p:cNvSpPr>
          <p:nvPr>
            <p:ph type="sldNum" sz="quarter" idx="5"/>
          </p:nvPr>
        </p:nvSpPr>
        <p:spPr/>
        <p:txBody>
          <a:bodyPr/>
          <a:lstStyle/>
          <a:p>
            <a:fld id="{D042A07E-EAA1-4EA6-A764-5C31D9F1436F}" type="slidenum">
              <a:rPr lang="en-US" smtClean="0"/>
              <a:t>29</a:t>
            </a:fld>
            <a:endParaRPr lang="en-US"/>
          </a:p>
        </p:txBody>
      </p:sp>
    </p:spTree>
    <p:extLst>
      <p:ext uri="{BB962C8B-B14F-4D97-AF65-F5344CB8AC3E}">
        <p14:creationId xmlns:p14="http://schemas.microsoft.com/office/powerpoint/2010/main" val="4062633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C94BAC-CAD3-4368-B333-B345CEA790C7}" type="datetimeFigureOut">
              <a:rPr lang="en-US" smtClean="0"/>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59F01-D299-4846-B721-5BED57C04EBF}" type="slidenum">
              <a:rPr lang="en-US" smtClean="0"/>
              <a:t>‹#›</a:t>
            </a:fld>
            <a:endParaRPr lang="en-US"/>
          </a:p>
        </p:txBody>
      </p:sp>
    </p:spTree>
    <p:extLst>
      <p:ext uri="{BB962C8B-B14F-4D97-AF65-F5344CB8AC3E}">
        <p14:creationId xmlns:p14="http://schemas.microsoft.com/office/powerpoint/2010/main" val="121593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C94BAC-CAD3-4368-B333-B345CEA790C7}" type="datetimeFigureOut">
              <a:rPr lang="en-US" smtClean="0"/>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59F01-D299-4846-B721-5BED57C04EBF}" type="slidenum">
              <a:rPr lang="en-US" smtClean="0"/>
              <a:t>‹#›</a:t>
            </a:fld>
            <a:endParaRPr lang="en-US"/>
          </a:p>
        </p:txBody>
      </p:sp>
    </p:spTree>
    <p:extLst>
      <p:ext uri="{BB962C8B-B14F-4D97-AF65-F5344CB8AC3E}">
        <p14:creationId xmlns:p14="http://schemas.microsoft.com/office/powerpoint/2010/main" val="206745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C94BAC-CAD3-4368-B333-B345CEA790C7}" type="datetimeFigureOut">
              <a:rPr lang="en-US" smtClean="0"/>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59F01-D299-4846-B721-5BED57C04EBF}" type="slidenum">
              <a:rPr lang="en-US" smtClean="0"/>
              <a:t>‹#›</a:t>
            </a:fld>
            <a:endParaRPr lang="en-US"/>
          </a:p>
        </p:txBody>
      </p:sp>
    </p:spTree>
    <p:extLst>
      <p:ext uri="{BB962C8B-B14F-4D97-AF65-F5344CB8AC3E}">
        <p14:creationId xmlns:p14="http://schemas.microsoft.com/office/powerpoint/2010/main" val="1438235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C94BAC-CAD3-4368-B333-B345CEA790C7}" type="datetimeFigureOut">
              <a:rPr lang="en-US" smtClean="0"/>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59F01-D299-4846-B721-5BED57C04EBF}" type="slidenum">
              <a:rPr lang="en-US" smtClean="0"/>
              <a:t>‹#›</a:t>
            </a:fld>
            <a:endParaRPr lang="en-US"/>
          </a:p>
        </p:txBody>
      </p:sp>
    </p:spTree>
    <p:extLst>
      <p:ext uri="{BB962C8B-B14F-4D97-AF65-F5344CB8AC3E}">
        <p14:creationId xmlns:p14="http://schemas.microsoft.com/office/powerpoint/2010/main" val="1204046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C94BAC-CAD3-4368-B333-B345CEA790C7}" type="datetimeFigureOut">
              <a:rPr lang="en-US" smtClean="0"/>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59F01-D299-4846-B721-5BED57C04EBF}" type="slidenum">
              <a:rPr lang="en-US" smtClean="0"/>
              <a:t>‹#›</a:t>
            </a:fld>
            <a:endParaRPr lang="en-US"/>
          </a:p>
        </p:txBody>
      </p:sp>
    </p:spTree>
    <p:extLst>
      <p:ext uri="{BB962C8B-B14F-4D97-AF65-F5344CB8AC3E}">
        <p14:creationId xmlns:p14="http://schemas.microsoft.com/office/powerpoint/2010/main" val="3163893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C94BAC-CAD3-4368-B333-B345CEA790C7}" type="datetimeFigureOut">
              <a:rPr lang="en-US" smtClean="0"/>
              <a:t>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59F01-D299-4846-B721-5BED57C04EBF}" type="slidenum">
              <a:rPr lang="en-US" smtClean="0"/>
              <a:t>‹#›</a:t>
            </a:fld>
            <a:endParaRPr lang="en-US"/>
          </a:p>
        </p:txBody>
      </p:sp>
    </p:spTree>
    <p:extLst>
      <p:ext uri="{BB962C8B-B14F-4D97-AF65-F5344CB8AC3E}">
        <p14:creationId xmlns:p14="http://schemas.microsoft.com/office/powerpoint/2010/main" val="369645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C94BAC-CAD3-4368-B333-B345CEA790C7}" type="datetimeFigureOut">
              <a:rPr lang="en-US" smtClean="0"/>
              <a:t>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59F01-D299-4846-B721-5BED57C04EBF}" type="slidenum">
              <a:rPr lang="en-US" smtClean="0"/>
              <a:t>‹#›</a:t>
            </a:fld>
            <a:endParaRPr lang="en-US"/>
          </a:p>
        </p:txBody>
      </p:sp>
    </p:spTree>
    <p:extLst>
      <p:ext uri="{BB962C8B-B14F-4D97-AF65-F5344CB8AC3E}">
        <p14:creationId xmlns:p14="http://schemas.microsoft.com/office/powerpoint/2010/main" val="706105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C94BAC-CAD3-4368-B333-B345CEA790C7}" type="datetimeFigureOut">
              <a:rPr lang="en-US" smtClean="0"/>
              <a:t>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59F01-D299-4846-B721-5BED57C04EBF}" type="slidenum">
              <a:rPr lang="en-US" smtClean="0"/>
              <a:t>‹#›</a:t>
            </a:fld>
            <a:endParaRPr lang="en-US"/>
          </a:p>
        </p:txBody>
      </p:sp>
    </p:spTree>
    <p:extLst>
      <p:ext uri="{BB962C8B-B14F-4D97-AF65-F5344CB8AC3E}">
        <p14:creationId xmlns:p14="http://schemas.microsoft.com/office/powerpoint/2010/main" val="38840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94BAC-CAD3-4368-B333-B345CEA790C7}" type="datetimeFigureOut">
              <a:rPr lang="en-US" smtClean="0"/>
              <a:t>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59F01-D299-4846-B721-5BED57C04EBF}" type="slidenum">
              <a:rPr lang="en-US" smtClean="0"/>
              <a:t>‹#›</a:t>
            </a:fld>
            <a:endParaRPr lang="en-US"/>
          </a:p>
        </p:txBody>
      </p:sp>
    </p:spTree>
    <p:extLst>
      <p:ext uri="{BB962C8B-B14F-4D97-AF65-F5344CB8AC3E}">
        <p14:creationId xmlns:p14="http://schemas.microsoft.com/office/powerpoint/2010/main" val="2877528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C94BAC-CAD3-4368-B333-B345CEA790C7}" type="datetimeFigureOut">
              <a:rPr lang="en-US" smtClean="0"/>
              <a:t>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59F01-D299-4846-B721-5BED57C04EBF}" type="slidenum">
              <a:rPr lang="en-US" smtClean="0"/>
              <a:t>‹#›</a:t>
            </a:fld>
            <a:endParaRPr lang="en-US"/>
          </a:p>
        </p:txBody>
      </p:sp>
    </p:spTree>
    <p:extLst>
      <p:ext uri="{BB962C8B-B14F-4D97-AF65-F5344CB8AC3E}">
        <p14:creationId xmlns:p14="http://schemas.microsoft.com/office/powerpoint/2010/main" val="27949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C94BAC-CAD3-4368-B333-B345CEA790C7}" type="datetimeFigureOut">
              <a:rPr lang="en-US" smtClean="0"/>
              <a:t>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59F01-D299-4846-B721-5BED57C04EBF}" type="slidenum">
              <a:rPr lang="en-US" smtClean="0"/>
              <a:t>‹#›</a:t>
            </a:fld>
            <a:endParaRPr lang="en-US"/>
          </a:p>
        </p:txBody>
      </p:sp>
    </p:spTree>
    <p:extLst>
      <p:ext uri="{BB962C8B-B14F-4D97-AF65-F5344CB8AC3E}">
        <p14:creationId xmlns:p14="http://schemas.microsoft.com/office/powerpoint/2010/main" val="2570091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94BAC-CAD3-4368-B333-B345CEA790C7}" type="datetimeFigureOut">
              <a:rPr lang="en-US" smtClean="0"/>
              <a:t>3/1/2021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59F01-D299-4846-B721-5BED57C04EBF}" type="slidenum">
              <a:rPr lang="en-US" smtClean="0"/>
              <a:t>‹#›</a:t>
            </a:fld>
            <a:endParaRPr lang="en-US"/>
          </a:p>
        </p:txBody>
      </p:sp>
    </p:spTree>
    <p:extLst>
      <p:ext uri="{BB962C8B-B14F-4D97-AF65-F5344CB8AC3E}">
        <p14:creationId xmlns:p14="http://schemas.microsoft.com/office/powerpoint/2010/main" val="14987047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radiopaedia.org/articles/continuous-diaphragm-sign?lang=us" TargetMode="External"/><Relationship Id="rId3" Type="http://schemas.openxmlformats.org/officeDocument/2006/relationships/hyperlink" Target="https://radiopaedia.org/articles/pseudopneumoperitoneum?lang=us" TargetMode="External"/><Relationship Id="rId7" Type="http://schemas.openxmlformats.org/officeDocument/2006/relationships/hyperlink" Target="https://radiopaedia.org/articles/pneumoperitoneum?lang=u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ncbi.nlm.nih.gov/pmc/articles/PMC3912647/" TargetMode="External"/><Relationship Id="rId5" Type="http://schemas.openxmlformats.org/officeDocument/2006/relationships/hyperlink" Target="https://www.ncbi.nlm.nih.gov/pmc/articles/PMC4535122/#:~:text=Pneumoperitoneum%20is%20the%20presence%20of,on%20computerized%20tomography%20(CT)" TargetMode="External"/><Relationship Id="rId10" Type="http://schemas.openxmlformats.org/officeDocument/2006/relationships/hyperlink" Target="https://radiopaedia.org/articles/leaping-dolphin-sign?lang=us" TargetMode="External"/><Relationship Id="rId4" Type="http://schemas.openxmlformats.org/officeDocument/2006/relationships/hyperlink" Target="https://www.visualdx.com/visualdx/diagnosis/pneumoperitoneum?diagnosisId=55408&amp;moduleId=101" TargetMode="External"/><Relationship Id="rId9" Type="http://schemas.openxmlformats.org/officeDocument/2006/relationships/hyperlink" Target="https://radiopaedia.org/articles/cupola-sign-pneumoperitoneum?lang=us"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newchoicehealth.com/procedures/ct-angiography-chest" TargetMode="External"/><Relationship Id="rId3" Type="http://schemas.openxmlformats.org/officeDocument/2006/relationships/hyperlink" Target="http://www.emergucate.com/pneumomediastinum-continuous-diaphragm-sign/" TargetMode="External"/><Relationship Id="rId7" Type="http://schemas.openxmlformats.org/officeDocument/2006/relationships/hyperlink" Target="https://www.mdsave.com/procedures/ct-scan-without-contrast/d781f5cd"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acr.org/Clinical-Resources/ACR-Appropriateness-Criteria" TargetMode="External"/><Relationship Id="rId5" Type="http://schemas.openxmlformats.org/officeDocument/2006/relationships/hyperlink" Target="https://onlinelibrary.wiley.com/doi/full/10.1111/1754-9485.34_12784" TargetMode="External"/><Relationship Id="rId4" Type="http://schemas.openxmlformats.org/officeDocument/2006/relationships/hyperlink" Target="https://pubs.rsna.org/doi/abs/10.1148/radiol.2412040700?journalCode=radiology"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3C47C2-33A2-44B2-BEAB-FEB679075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324"/>
            <a:ext cx="12192000" cy="686132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a:extLst>
              <a:ext uri="{FF2B5EF4-FFF2-40B4-BE49-F238E27FC236}">
                <a16:creationId xmlns:a16="http://schemas.microsoft.com/office/drawing/2014/main" id="{AD182BA8-54AD-4D9F-8264-B0FA8BB47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6">
            <a:extLst>
              <a:ext uri="{FF2B5EF4-FFF2-40B4-BE49-F238E27FC236}">
                <a16:creationId xmlns:a16="http://schemas.microsoft.com/office/drawing/2014/main" id="{4ED83379-0499-45E1-AB78-6AA230F96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037FDA-FCAC-4AC8-A698-2F1C1AE18E32}"/>
              </a:ext>
            </a:extLst>
          </p:cNvPr>
          <p:cNvSpPr>
            <a:spLocks noGrp="1"/>
          </p:cNvSpPr>
          <p:nvPr>
            <p:ph type="ctrTitle"/>
          </p:nvPr>
        </p:nvSpPr>
        <p:spPr>
          <a:xfrm>
            <a:off x="804672" y="962246"/>
            <a:ext cx="6437700" cy="2611967"/>
          </a:xfrm>
        </p:spPr>
        <p:txBody>
          <a:bodyPr anchor="b">
            <a:normAutofit/>
          </a:bodyPr>
          <a:lstStyle/>
          <a:p>
            <a:pPr algn="l"/>
            <a:r>
              <a:rPr lang="en-US" sz="5400" dirty="0"/>
              <a:t>Pneumoperitoneum</a:t>
            </a:r>
          </a:p>
        </p:txBody>
      </p:sp>
      <p:sp>
        <p:nvSpPr>
          <p:cNvPr id="3" name="Subtitle 2">
            <a:extLst>
              <a:ext uri="{FF2B5EF4-FFF2-40B4-BE49-F238E27FC236}">
                <a16:creationId xmlns:a16="http://schemas.microsoft.com/office/drawing/2014/main" id="{4F24FFB6-BA60-4DEC-B404-0E2BF874D7DD}"/>
              </a:ext>
            </a:extLst>
          </p:cNvPr>
          <p:cNvSpPr>
            <a:spLocks noGrp="1"/>
          </p:cNvSpPr>
          <p:nvPr>
            <p:ph type="subTitle" idx="1"/>
          </p:nvPr>
        </p:nvSpPr>
        <p:spPr>
          <a:xfrm>
            <a:off x="804672" y="3719618"/>
            <a:ext cx="4167376" cy="1155525"/>
          </a:xfrm>
        </p:spPr>
        <p:txBody>
          <a:bodyPr anchor="t">
            <a:normAutofit/>
          </a:bodyPr>
          <a:lstStyle/>
          <a:p>
            <a:pPr algn="l"/>
            <a:r>
              <a:rPr lang="en-US" sz="1900"/>
              <a:t>Chad Zhao</a:t>
            </a:r>
          </a:p>
          <a:p>
            <a:pPr algn="l"/>
            <a:r>
              <a:rPr lang="en-US" sz="1900"/>
              <a:t>March 5, 2021</a:t>
            </a:r>
          </a:p>
          <a:p>
            <a:pPr algn="l"/>
            <a:r>
              <a:rPr lang="en-US" sz="1900"/>
              <a:t>RAD 4001</a:t>
            </a:r>
          </a:p>
        </p:txBody>
      </p:sp>
    </p:spTree>
    <p:extLst>
      <p:ext uri="{BB962C8B-B14F-4D97-AF65-F5344CB8AC3E}">
        <p14:creationId xmlns:p14="http://schemas.microsoft.com/office/powerpoint/2010/main" val="372154272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60217D-70FE-4F61-80E5-E59E466BAC6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775532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539BC9-C40F-475F-9A7D-64933EE79E3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596154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DA611C-7281-4142-8A50-0253539E186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007381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83B54C-FB02-4410-ABF2-9BE516C07B5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065512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D44956-5D3F-4243-9548-C24169D04C5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908879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CD29B-FBB1-4E39-A766-AD47D0FA0FA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973288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9D6105-0C9F-408D-943D-5E54E83F8A3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544922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7EAF63-848F-4AFF-9004-2A46E58375F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616416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143011-57DC-43B9-8B19-1B67684274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251581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1D30CC-4907-4828-94DF-D3E6D18406C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412983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dirty="0">
                <a:solidFill>
                  <a:srgbClr val="FFFFFF"/>
                </a:solidFill>
              </a:rPr>
              <a:t>Clinical History</a:t>
            </a:r>
          </a:p>
        </p:txBody>
      </p:sp>
      <p:sp>
        <p:nvSpPr>
          <p:cNvPr id="3" name="Content Placeholder 2">
            <a:extLst>
              <a:ext uri="{FF2B5EF4-FFF2-40B4-BE49-F238E27FC236}">
                <a16:creationId xmlns:a16="http://schemas.microsoft.com/office/drawing/2014/main" id="{459D30CD-8376-4830-8C77-7292497D0A8F}"/>
              </a:ext>
            </a:extLst>
          </p:cNvPr>
          <p:cNvSpPr>
            <a:spLocks noGrp="1"/>
          </p:cNvSpPr>
          <p:nvPr>
            <p:ph idx="1"/>
          </p:nvPr>
        </p:nvSpPr>
        <p:spPr>
          <a:xfrm>
            <a:off x="838201" y="2022601"/>
            <a:ext cx="10515598" cy="4154361"/>
          </a:xfrm>
        </p:spPr>
        <p:txBody>
          <a:bodyPr>
            <a:normAutofit/>
          </a:bodyPr>
          <a:lstStyle/>
          <a:p>
            <a:r>
              <a:rPr lang="en-US" sz="2000" dirty="0">
                <a:solidFill>
                  <a:srgbClr val="FFFFFF"/>
                </a:solidFill>
              </a:rPr>
              <a:t>84 y/o M w/ PMH stroke in 2009, hypertension, hypothyroidism who presented to OSH on 1/26 for increasing confusion and lethargy for past 3 weeks with multiple falls from standing height, found to have an acute on chronic SDH with 9mm midline shift. Patient transferred to MHH for neurosurgical evaluation. </a:t>
            </a:r>
          </a:p>
          <a:p>
            <a:r>
              <a:rPr lang="en-US" sz="2000" dirty="0">
                <a:solidFill>
                  <a:srgbClr val="FFFFFF"/>
                </a:solidFill>
              </a:rPr>
              <a:t>Underwent burr hole for clot evacuation and drain placement on 1/26 and MMA embolization on 1/28. Hospital course was complicated by altered mental status, poor respiratory effort, and dysphagia. Underwent PEG tube placement on 2/10.</a:t>
            </a:r>
          </a:p>
          <a:p>
            <a:r>
              <a:rPr lang="en-US" sz="2000" dirty="0">
                <a:solidFill>
                  <a:srgbClr val="FFFFFF"/>
                </a:solidFill>
              </a:rPr>
              <a:t>On 2/11, patient was noted to be persistently hypotensive despite fluids, </a:t>
            </a:r>
            <a:r>
              <a:rPr lang="en-US" sz="2000" dirty="0" err="1">
                <a:solidFill>
                  <a:srgbClr val="FFFFFF"/>
                </a:solidFill>
              </a:rPr>
              <a:t>uptrending</a:t>
            </a:r>
            <a:r>
              <a:rPr lang="en-US" sz="2000" dirty="0">
                <a:solidFill>
                  <a:srgbClr val="FFFFFF"/>
                </a:solidFill>
              </a:rPr>
              <a:t> creatinine, worsening of encephalopathy. Transferred to ICU and started on pressors. </a:t>
            </a:r>
          </a:p>
        </p:txBody>
      </p:sp>
    </p:spTree>
    <p:extLst>
      <p:ext uri="{BB962C8B-B14F-4D97-AF65-F5344CB8AC3E}">
        <p14:creationId xmlns:p14="http://schemas.microsoft.com/office/powerpoint/2010/main" val="1800387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EB7379-BB91-4808-B3D6-4338F22E63E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059054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AF80D-B363-4F01-B917-BC7F3C24A7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37A824-7DD1-4B86-8C1E-273065788C0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F2E6A46-7AB4-4E17-B57B-535E01A0D5F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260749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dirty="0">
                <a:solidFill>
                  <a:srgbClr val="FFFFFF"/>
                </a:solidFill>
              </a:rPr>
              <a:t>Key Images</a:t>
            </a:r>
          </a:p>
        </p:txBody>
      </p:sp>
      <p:pic>
        <p:nvPicPr>
          <p:cNvPr id="9" name="Content Placeholder 8">
            <a:extLst>
              <a:ext uri="{FF2B5EF4-FFF2-40B4-BE49-F238E27FC236}">
                <a16:creationId xmlns:a16="http://schemas.microsoft.com/office/drawing/2014/main" id="{1DF1929A-8BEA-4542-B457-44833F6CC6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1109" y="1825625"/>
            <a:ext cx="9169781" cy="4351338"/>
          </a:xfrm>
        </p:spPr>
      </p:pic>
      <p:cxnSp>
        <p:nvCxnSpPr>
          <p:cNvPr id="13" name="Straight Arrow Connector 12">
            <a:extLst>
              <a:ext uri="{FF2B5EF4-FFF2-40B4-BE49-F238E27FC236}">
                <a16:creationId xmlns:a16="http://schemas.microsoft.com/office/drawing/2014/main" id="{61026BB5-7FD4-4EA3-854B-91FC2FAEECF7}"/>
              </a:ext>
            </a:extLst>
          </p:cNvPr>
          <p:cNvCxnSpPr/>
          <p:nvPr/>
        </p:nvCxnSpPr>
        <p:spPr>
          <a:xfrm flipH="1">
            <a:off x="4253948" y="2319130"/>
            <a:ext cx="185530" cy="384313"/>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539C6E77-4949-404C-B00A-B88C311D3A9B}"/>
              </a:ext>
            </a:extLst>
          </p:cNvPr>
          <p:cNvCxnSpPr/>
          <p:nvPr/>
        </p:nvCxnSpPr>
        <p:spPr>
          <a:xfrm flipH="1">
            <a:off x="8872331" y="2126973"/>
            <a:ext cx="185530" cy="384313"/>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67008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dirty="0">
                <a:solidFill>
                  <a:srgbClr val="FFFFFF"/>
                </a:solidFill>
              </a:rPr>
              <a:t>Key Images</a:t>
            </a:r>
          </a:p>
        </p:txBody>
      </p:sp>
      <p:pic>
        <p:nvPicPr>
          <p:cNvPr id="11" name="Picture 10" descr="A picture containing text&#10;&#10;Description automatically generated">
            <a:extLst>
              <a:ext uri="{FF2B5EF4-FFF2-40B4-BE49-F238E27FC236}">
                <a16:creationId xmlns:a16="http://schemas.microsoft.com/office/drawing/2014/main" id="{9EACC636-829C-4872-8AF4-2E8C5B2FAAD8}"/>
              </a:ext>
            </a:extLst>
          </p:cNvPr>
          <p:cNvPicPr>
            <a:picLocks noChangeAspect="1"/>
          </p:cNvPicPr>
          <p:nvPr/>
        </p:nvPicPr>
        <p:blipFill rotWithShape="1">
          <a:blip r:embed="rId2">
            <a:extLst>
              <a:ext uri="{28A0092B-C50C-407E-A947-70E740481C1C}">
                <a14:useLocalDpi xmlns:a14="http://schemas.microsoft.com/office/drawing/2010/main" val="0"/>
              </a:ext>
            </a:extLst>
          </a:blip>
          <a:srcRect l="4687" t="400"/>
          <a:stretch/>
        </p:blipFill>
        <p:spPr>
          <a:xfrm>
            <a:off x="571500" y="228600"/>
            <a:ext cx="11620500" cy="6426632"/>
          </a:xfrm>
          <a:prstGeom prst="rect">
            <a:avLst/>
          </a:prstGeom>
        </p:spPr>
      </p:pic>
    </p:spTree>
    <p:extLst>
      <p:ext uri="{BB962C8B-B14F-4D97-AF65-F5344CB8AC3E}">
        <p14:creationId xmlns:p14="http://schemas.microsoft.com/office/powerpoint/2010/main" val="1284480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dirty="0">
                <a:solidFill>
                  <a:srgbClr val="FFFFFF"/>
                </a:solidFill>
              </a:rPr>
              <a:t>Summary of Key Findings</a:t>
            </a:r>
          </a:p>
        </p:txBody>
      </p:sp>
      <p:sp>
        <p:nvSpPr>
          <p:cNvPr id="3" name="Content Placeholder 2">
            <a:extLst>
              <a:ext uri="{FF2B5EF4-FFF2-40B4-BE49-F238E27FC236}">
                <a16:creationId xmlns:a16="http://schemas.microsoft.com/office/drawing/2014/main" id="{459D30CD-8376-4830-8C77-7292497D0A8F}"/>
              </a:ext>
            </a:extLst>
          </p:cNvPr>
          <p:cNvSpPr>
            <a:spLocks noGrp="1"/>
          </p:cNvSpPr>
          <p:nvPr>
            <p:ph idx="1"/>
          </p:nvPr>
        </p:nvSpPr>
        <p:spPr>
          <a:xfrm>
            <a:off x="838201" y="2022601"/>
            <a:ext cx="10515598" cy="4154361"/>
          </a:xfrm>
        </p:spPr>
        <p:txBody>
          <a:bodyPr>
            <a:normAutofit/>
          </a:bodyPr>
          <a:lstStyle/>
          <a:p>
            <a:r>
              <a:rPr lang="en-US" sz="2000" dirty="0">
                <a:solidFill>
                  <a:srgbClr val="FFFFFF"/>
                </a:solidFill>
              </a:rPr>
              <a:t>Gastronomy tube appears to be along the anterior abdominal wall and is not in the lumen of the stomach. Bumper does not appear to be within the small bowel loop. Pneumoperitoneum and subcutaneous emphysema is noted likely due to recent percutaneous gastrostomy tube placement. No loculated fluid collected noted. </a:t>
            </a:r>
          </a:p>
          <a:p>
            <a:r>
              <a:rPr lang="en-US" sz="2000" dirty="0">
                <a:solidFill>
                  <a:srgbClr val="FFFFFF"/>
                </a:solidFill>
              </a:rPr>
              <a:t>Pt had diffuse abdominal pain w/ hypotension</a:t>
            </a:r>
          </a:p>
          <a:p>
            <a:r>
              <a:rPr lang="en-US" sz="2000" dirty="0">
                <a:solidFill>
                  <a:srgbClr val="FFFFFF"/>
                </a:solidFill>
              </a:rPr>
              <a:t>Cr 1.18 -&gt; 2.37, lactic acid 9.8, WBC 9.8 -&gt; 4.6</a:t>
            </a:r>
          </a:p>
          <a:p>
            <a:r>
              <a:rPr lang="en-US" sz="2000" dirty="0">
                <a:solidFill>
                  <a:srgbClr val="FFFFFF"/>
                </a:solidFill>
              </a:rPr>
              <a:t>K 8.1, pH 7.18</a:t>
            </a:r>
          </a:p>
          <a:p>
            <a:r>
              <a:rPr lang="en-US" sz="2000" dirty="0">
                <a:solidFill>
                  <a:srgbClr val="FFFFFF"/>
                </a:solidFill>
              </a:rPr>
              <a:t>BP 88/53</a:t>
            </a:r>
          </a:p>
          <a:p>
            <a:endParaRPr lang="en-US" sz="2000" dirty="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3437781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dirty="0">
                <a:solidFill>
                  <a:srgbClr val="FFFFFF"/>
                </a:solidFill>
              </a:rPr>
              <a:t>Differential Diagnosis for Diffuse Abdominal Pain</a:t>
            </a:r>
          </a:p>
        </p:txBody>
      </p:sp>
      <p:sp>
        <p:nvSpPr>
          <p:cNvPr id="3" name="Content Placeholder 2">
            <a:extLst>
              <a:ext uri="{FF2B5EF4-FFF2-40B4-BE49-F238E27FC236}">
                <a16:creationId xmlns:a16="http://schemas.microsoft.com/office/drawing/2014/main" id="{459D30CD-8376-4830-8C77-7292497D0A8F}"/>
              </a:ext>
            </a:extLst>
          </p:cNvPr>
          <p:cNvSpPr>
            <a:spLocks noGrp="1"/>
          </p:cNvSpPr>
          <p:nvPr>
            <p:ph idx="1"/>
          </p:nvPr>
        </p:nvSpPr>
        <p:spPr>
          <a:xfrm>
            <a:off x="838201" y="2022601"/>
            <a:ext cx="10515598" cy="4154361"/>
          </a:xfrm>
        </p:spPr>
        <p:txBody>
          <a:bodyPr>
            <a:normAutofit/>
          </a:bodyPr>
          <a:lstStyle/>
          <a:p>
            <a:r>
              <a:rPr lang="en-US" sz="2000" dirty="0">
                <a:solidFill>
                  <a:srgbClr val="FFFFFF"/>
                </a:solidFill>
              </a:rPr>
              <a:t>Bowel Obstruction</a:t>
            </a:r>
          </a:p>
          <a:p>
            <a:r>
              <a:rPr lang="en-US" sz="2000" dirty="0">
                <a:solidFill>
                  <a:srgbClr val="FFFFFF"/>
                </a:solidFill>
              </a:rPr>
              <a:t>Bowel Perforation</a:t>
            </a:r>
          </a:p>
          <a:p>
            <a:r>
              <a:rPr lang="en-US" sz="2000" dirty="0">
                <a:solidFill>
                  <a:srgbClr val="FFFFFF"/>
                </a:solidFill>
              </a:rPr>
              <a:t>Intestinal Volvulus</a:t>
            </a:r>
          </a:p>
          <a:p>
            <a:r>
              <a:rPr lang="en-US" sz="2000" dirty="0">
                <a:solidFill>
                  <a:srgbClr val="FFFFFF"/>
                </a:solidFill>
              </a:rPr>
              <a:t>Ischemic bowel </a:t>
            </a:r>
          </a:p>
          <a:p>
            <a:r>
              <a:rPr lang="en-US" sz="2000" dirty="0">
                <a:solidFill>
                  <a:srgbClr val="FFFFFF"/>
                </a:solidFill>
              </a:rPr>
              <a:t>Intra-abdominal abscess</a:t>
            </a:r>
          </a:p>
          <a:p>
            <a:endParaRPr lang="en-US" sz="2000" dirty="0">
              <a:solidFill>
                <a:srgbClr val="FFFFFF"/>
              </a:solidFill>
            </a:endParaRPr>
          </a:p>
          <a:p>
            <a:r>
              <a:rPr lang="en-US" sz="2000" dirty="0">
                <a:solidFill>
                  <a:srgbClr val="FFFFFF"/>
                </a:solidFill>
              </a:rPr>
              <a:t>Radiographic differential diagnosis for pneumoperitoneum</a:t>
            </a:r>
          </a:p>
          <a:p>
            <a:pPr lvl="1"/>
            <a:r>
              <a:rPr lang="en-US" sz="1600" dirty="0">
                <a:solidFill>
                  <a:srgbClr val="FFFFFF"/>
                </a:solidFill>
              </a:rPr>
              <a:t>Chilaiditi syndrome (</a:t>
            </a:r>
            <a:r>
              <a:rPr lang="en-US" sz="1600" dirty="0" err="1">
                <a:solidFill>
                  <a:srgbClr val="FFFFFF"/>
                </a:solidFill>
              </a:rPr>
              <a:t>pseudopneumonperitoneum</a:t>
            </a:r>
            <a:r>
              <a:rPr lang="en-US" sz="1600" dirty="0">
                <a:solidFill>
                  <a:srgbClr val="FFFFFF"/>
                </a:solidFill>
              </a:rPr>
              <a:t>) </a:t>
            </a:r>
          </a:p>
        </p:txBody>
      </p:sp>
    </p:spTree>
    <p:extLst>
      <p:ext uri="{BB962C8B-B14F-4D97-AF65-F5344CB8AC3E}">
        <p14:creationId xmlns:p14="http://schemas.microsoft.com/office/powerpoint/2010/main" val="1664786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altLang="zh-CN" dirty="0">
                <a:solidFill>
                  <a:srgbClr val="FFFFFF"/>
                </a:solidFill>
              </a:rPr>
              <a:t>Pneumoperitoneum</a:t>
            </a:r>
            <a:endParaRPr lang="en-US" dirty="0">
              <a:solidFill>
                <a:srgbClr val="FFFFFF"/>
              </a:solidFill>
            </a:endParaRPr>
          </a:p>
        </p:txBody>
      </p:sp>
      <p:sp>
        <p:nvSpPr>
          <p:cNvPr id="3" name="Content Placeholder 2">
            <a:extLst>
              <a:ext uri="{FF2B5EF4-FFF2-40B4-BE49-F238E27FC236}">
                <a16:creationId xmlns:a16="http://schemas.microsoft.com/office/drawing/2014/main" id="{459D30CD-8376-4830-8C77-7292497D0A8F}"/>
              </a:ext>
            </a:extLst>
          </p:cNvPr>
          <p:cNvSpPr>
            <a:spLocks noGrp="1"/>
          </p:cNvSpPr>
          <p:nvPr>
            <p:ph idx="1"/>
          </p:nvPr>
        </p:nvSpPr>
        <p:spPr>
          <a:xfrm>
            <a:off x="838201" y="2022601"/>
            <a:ext cx="10515598" cy="4154361"/>
          </a:xfrm>
        </p:spPr>
        <p:txBody>
          <a:bodyPr>
            <a:normAutofit fontScale="92500" lnSpcReduction="10000"/>
          </a:bodyPr>
          <a:lstStyle/>
          <a:p>
            <a:r>
              <a:rPr lang="en-US" dirty="0">
                <a:solidFill>
                  <a:srgbClr val="FFFFFF"/>
                </a:solidFill>
              </a:rPr>
              <a:t>Presence of air in the abdomen outside of the gastrointestinal tract usually as a result of intestinal perforation </a:t>
            </a:r>
          </a:p>
          <a:p>
            <a:r>
              <a:rPr lang="en-US" dirty="0">
                <a:solidFill>
                  <a:srgbClr val="FFFFFF"/>
                </a:solidFill>
              </a:rPr>
              <a:t>Can be seen as normal post-surgical changes in abdominal surgery or laparoscopic surgery</a:t>
            </a:r>
          </a:p>
          <a:p>
            <a:r>
              <a:rPr lang="en-US" dirty="0">
                <a:solidFill>
                  <a:srgbClr val="FFFFFF"/>
                </a:solidFill>
              </a:rPr>
              <a:t>Causes</a:t>
            </a:r>
          </a:p>
          <a:p>
            <a:pPr lvl="1"/>
            <a:r>
              <a:rPr lang="en-US" dirty="0">
                <a:solidFill>
                  <a:srgbClr val="FFFFFF"/>
                </a:solidFill>
              </a:rPr>
              <a:t>Iatrogenic</a:t>
            </a:r>
          </a:p>
          <a:p>
            <a:pPr lvl="1"/>
            <a:r>
              <a:rPr lang="en-US" dirty="0">
                <a:solidFill>
                  <a:srgbClr val="FFFFFF"/>
                </a:solidFill>
              </a:rPr>
              <a:t>Trauma</a:t>
            </a:r>
          </a:p>
          <a:p>
            <a:pPr lvl="1"/>
            <a:r>
              <a:rPr lang="en-US" dirty="0">
                <a:solidFill>
                  <a:srgbClr val="FFFFFF"/>
                </a:solidFill>
              </a:rPr>
              <a:t>Ischemia</a:t>
            </a:r>
          </a:p>
          <a:p>
            <a:pPr lvl="1"/>
            <a:r>
              <a:rPr lang="en-US" dirty="0">
                <a:solidFill>
                  <a:srgbClr val="FFFFFF"/>
                </a:solidFill>
              </a:rPr>
              <a:t>Ulceration</a:t>
            </a:r>
          </a:p>
          <a:p>
            <a:pPr lvl="1"/>
            <a:r>
              <a:rPr lang="en-US" dirty="0">
                <a:solidFill>
                  <a:srgbClr val="FFFFFF"/>
                </a:solidFill>
              </a:rPr>
              <a:t>Infection</a:t>
            </a:r>
          </a:p>
          <a:p>
            <a:pPr lvl="1"/>
            <a:r>
              <a:rPr lang="en-US" dirty="0">
                <a:solidFill>
                  <a:srgbClr val="FFFFFF"/>
                </a:solidFill>
              </a:rPr>
              <a:t>Mechanical Ventilation</a:t>
            </a:r>
          </a:p>
        </p:txBody>
      </p:sp>
    </p:spTree>
    <p:extLst>
      <p:ext uri="{BB962C8B-B14F-4D97-AF65-F5344CB8AC3E}">
        <p14:creationId xmlns:p14="http://schemas.microsoft.com/office/powerpoint/2010/main" val="785790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altLang="zh-CN" dirty="0">
                <a:solidFill>
                  <a:srgbClr val="FFFFFF"/>
                </a:solidFill>
              </a:rPr>
              <a:t>Pneumoperitoneum</a:t>
            </a:r>
            <a:endParaRPr lang="en-US" dirty="0">
              <a:solidFill>
                <a:srgbClr val="FFFFFF"/>
              </a:solidFill>
            </a:endParaRPr>
          </a:p>
        </p:txBody>
      </p:sp>
      <p:sp>
        <p:nvSpPr>
          <p:cNvPr id="3" name="Content Placeholder 2">
            <a:extLst>
              <a:ext uri="{FF2B5EF4-FFF2-40B4-BE49-F238E27FC236}">
                <a16:creationId xmlns:a16="http://schemas.microsoft.com/office/drawing/2014/main" id="{459D30CD-8376-4830-8C77-7292497D0A8F}"/>
              </a:ext>
            </a:extLst>
          </p:cNvPr>
          <p:cNvSpPr>
            <a:spLocks noGrp="1"/>
          </p:cNvSpPr>
          <p:nvPr>
            <p:ph idx="1"/>
          </p:nvPr>
        </p:nvSpPr>
        <p:spPr>
          <a:xfrm>
            <a:off x="838201" y="2022601"/>
            <a:ext cx="10515598" cy="4154361"/>
          </a:xfrm>
        </p:spPr>
        <p:txBody>
          <a:bodyPr>
            <a:normAutofit/>
          </a:bodyPr>
          <a:lstStyle/>
          <a:p>
            <a:r>
              <a:rPr lang="en-US" dirty="0">
                <a:solidFill>
                  <a:srgbClr val="FFFFFF"/>
                </a:solidFill>
              </a:rPr>
              <a:t>Erect chest x-ray is most sensitive plain radiograph</a:t>
            </a:r>
          </a:p>
          <a:p>
            <a:r>
              <a:rPr lang="en-US" dirty="0">
                <a:solidFill>
                  <a:srgbClr val="FFFFFF"/>
                </a:solidFill>
              </a:rPr>
              <a:t>Many patients go to CT but is not required</a:t>
            </a:r>
          </a:p>
        </p:txBody>
      </p:sp>
    </p:spTree>
    <p:extLst>
      <p:ext uri="{BB962C8B-B14F-4D97-AF65-F5344CB8AC3E}">
        <p14:creationId xmlns:p14="http://schemas.microsoft.com/office/powerpoint/2010/main" val="1391246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altLang="zh-CN" dirty="0">
                <a:solidFill>
                  <a:srgbClr val="FFFFFF"/>
                </a:solidFill>
              </a:rPr>
              <a:t>Pneumoperitoneum</a:t>
            </a:r>
            <a:endParaRPr lang="en-US" dirty="0">
              <a:solidFill>
                <a:srgbClr val="FFFFFF"/>
              </a:solidFill>
            </a:endParaRPr>
          </a:p>
        </p:txBody>
      </p:sp>
      <p:sp>
        <p:nvSpPr>
          <p:cNvPr id="3" name="Content Placeholder 2">
            <a:extLst>
              <a:ext uri="{FF2B5EF4-FFF2-40B4-BE49-F238E27FC236}">
                <a16:creationId xmlns:a16="http://schemas.microsoft.com/office/drawing/2014/main" id="{459D30CD-8376-4830-8C77-7292497D0A8F}"/>
              </a:ext>
            </a:extLst>
          </p:cNvPr>
          <p:cNvSpPr>
            <a:spLocks noGrp="1"/>
          </p:cNvSpPr>
          <p:nvPr>
            <p:ph idx="1"/>
          </p:nvPr>
        </p:nvSpPr>
        <p:spPr>
          <a:xfrm>
            <a:off x="838201" y="2022601"/>
            <a:ext cx="10515598" cy="4154361"/>
          </a:xfrm>
        </p:spPr>
        <p:txBody>
          <a:bodyPr>
            <a:normAutofit/>
          </a:bodyPr>
          <a:lstStyle/>
          <a:p>
            <a:r>
              <a:rPr lang="en-US" dirty="0">
                <a:solidFill>
                  <a:srgbClr val="FFFFFF"/>
                </a:solidFill>
              </a:rPr>
              <a:t>Radiographic features</a:t>
            </a:r>
          </a:p>
          <a:p>
            <a:pPr lvl="1"/>
            <a:r>
              <a:rPr lang="en-US" dirty="0">
                <a:solidFill>
                  <a:srgbClr val="FFFFFF"/>
                </a:solidFill>
              </a:rPr>
              <a:t>Chest radiograph</a:t>
            </a:r>
          </a:p>
          <a:p>
            <a:pPr lvl="2"/>
            <a:r>
              <a:rPr lang="en-US" dirty="0">
                <a:solidFill>
                  <a:srgbClr val="FFFFFF"/>
                </a:solidFill>
              </a:rPr>
              <a:t>Subdiaphragmatic free gas</a:t>
            </a:r>
          </a:p>
          <a:p>
            <a:pPr lvl="2"/>
            <a:r>
              <a:rPr lang="en-US" dirty="0">
                <a:solidFill>
                  <a:srgbClr val="FFFFFF"/>
                </a:solidFill>
              </a:rPr>
              <a:t>Continuous diaphragm sign</a:t>
            </a:r>
          </a:p>
          <a:p>
            <a:pPr lvl="2"/>
            <a:r>
              <a:rPr lang="en-US" dirty="0">
                <a:solidFill>
                  <a:srgbClr val="FFFFFF"/>
                </a:solidFill>
              </a:rPr>
              <a:t>Cupola sign (supine) </a:t>
            </a:r>
          </a:p>
          <a:p>
            <a:pPr lvl="2"/>
            <a:r>
              <a:rPr lang="en-US" dirty="0">
                <a:solidFill>
                  <a:srgbClr val="FFFFFF"/>
                </a:solidFill>
              </a:rPr>
              <a:t>Leaping Dolphin Sign</a:t>
            </a:r>
          </a:p>
        </p:txBody>
      </p:sp>
      <p:pic>
        <p:nvPicPr>
          <p:cNvPr id="3074" name="Picture 2" descr="Plain abdominal radiograph revealed a subdiaphragmatic free air.... |  Download Scientific Diagram">
            <a:extLst>
              <a:ext uri="{FF2B5EF4-FFF2-40B4-BE49-F238E27FC236}">
                <a16:creationId xmlns:a16="http://schemas.microsoft.com/office/drawing/2014/main" id="{B3E7D14D-2979-4F76-8377-FA9DA899A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4852" y="1217876"/>
            <a:ext cx="4422247" cy="44222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D66C410-E487-4817-AE9B-92D627B0EF77}"/>
              </a:ext>
            </a:extLst>
          </p:cNvPr>
          <p:cNvSpPr txBox="1"/>
          <p:nvPr/>
        </p:nvSpPr>
        <p:spPr>
          <a:xfrm>
            <a:off x="7399600" y="5723876"/>
            <a:ext cx="2952750" cy="369332"/>
          </a:xfrm>
          <a:prstGeom prst="rect">
            <a:avLst/>
          </a:prstGeom>
          <a:noFill/>
        </p:spPr>
        <p:txBody>
          <a:bodyPr wrap="square" rtlCol="0">
            <a:spAutoFit/>
          </a:bodyPr>
          <a:lstStyle/>
          <a:p>
            <a:r>
              <a:rPr lang="en-US" dirty="0"/>
              <a:t>Subdiaphragmatic free gas</a:t>
            </a:r>
          </a:p>
        </p:txBody>
      </p:sp>
      <p:sp>
        <p:nvSpPr>
          <p:cNvPr id="7" name="TextBox 6">
            <a:extLst>
              <a:ext uri="{FF2B5EF4-FFF2-40B4-BE49-F238E27FC236}">
                <a16:creationId xmlns:a16="http://schemas.microsoft.com/office/drawing/2014/main" id="{6F04D522-7C18-4DA1-8593-CB2065368AB1}"/>
              </a:ext>
            </a:extLst>
          </p:cNvPr>
          <p:cNvSpPr txBox="1"/>
          <p:nvPr/>
        </p:nvSpPr>
        <p:spPr>
          <a:xfrm>
            <a:off x="0" y="6185709"/>
            <a:ext cx="12192000" cy="646331"/>
          </a:xfrm>
          <a:prstGeom prst="rect">
            <a:avLst/>
          </a:prstGeom>
          <a:noFill/>
        </p:spPr>
        <p:txBody>
          <a:bodyPr wrap="square" rtlCol="0">
            <a:spAutoFit/>
          </a:bodyPr>
          <a:lstStyle/>
          <a:p>
            <a:r>
              <a:rPr lang="en-US" dirty="0"/>
              <a:t>https://www.researchgate.net/figure/Plain-abdominal-radiograph-revealed-a-subdiaphragmatic-free-air-Abdomen-CT-scan-showing_fig1_289547951</a:t>
            </a:r>
          </a:p>
        </p:txBody>
      </p:sp>
    </p:spTree>
    <p:extLst>
      <p:ext uri="{BB962C8B-B14F-4D97-AF65-F5344CB8AC3E}">
        <p14:creationId xmlns:p14="http://schemas.microsoft.com/office/powerpoint/2010/main" val="913120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The Cupola Sign | Radiology">
            <a:extLst>
              <a:ext uri="{FF2B5EF4-FFF2-40B4-BE49-F238E27FC236}">
                <a16:creationId xmlns:a16="http://schemas.microsoft.com/office/drawing/2014/main" id="{F9854A87-5F71-4391-ABC7-86A733CB1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681" y="958037"/>
            <a:ext cx="4251841" cy="44106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8AE23A-35BA-47A6-9DDC-6E84EB1E9D16}"/>
              </a:ext>
            </a:extLst>
          </p:cNvPr>
          <p:cNvSpPr txBox="1"/>
          <p:nvPr/>
        </p:nvSpPr>
        <p:spPr>
          <a:xfrm>
            <a:off x="7968438" y="5530631"/>
            <a:ext cx="1284326" cy="369332"/>
          </a:xfrm>
          <a:prstGeom prst="rect">
            <a:avLst/>
          </a:prstGeom>
          <a:noFill/>
        </p:spPr>
        <p:txBody>
          <a:bodyPr wrap="none" rtlCol="0">
            <a:spAutoFit/>
          </a:bodyPr>
          <a:lstStyle/>
          <a:p>
            <a:r>
              <a:rPr lang="en-US" dirty="0"/>
              <a:t>Cupola </a:t>
            </a:r>
            <a:r>
              <a:rPr lang="en-US" dirty="0" err="1"/>
              <a:t>SIgn</a:t>
            </a:r>
            <a:endParaRPr lang="en-US" dirty="0"/>
          </a:p>
        </p:txBody>
      </p:sp>
      <p:pic>
        <p:nvPicPr>
          <p:cNvPr id="1028" name="Picture 4" descr="pneumomediastinum-continuous-diaphragm-sign | Emergucate">
            <a:extLst>
              <a:ext uri="{FF2B5EF4-FFF2-40B4-BE49-F238E27FC236}">
                <a16:creationId xmlns:a16="http://schemas.microsoft.com/office/drawing/2014/main" id="{988DF141-39C6-4825-90DE-C601324F68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48" t="6802" r="8351" b="9099"/>
          <a:stretch/>
        </p:blipFill>
        <p:spPr bwMode="auto">
          <a:xfrm>
            <a:off x="950990" y="958037"/>
            <a:ext cx="4656618" cy="44106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BFF166-5EFD-4880-BA69-7363C3FF7115}"/>
              </a:ext>
            </a:extLst>
          </p:cNvPr>
          <p:cNvSpPr txBox="1"/>
          <p:nvPr/>
        </p:nvSpPr>
        <p:spPr>
          <a:xfrm>
            <a:off x="0" y="6553200"/>
            <a:ext cx="7770461" cy="369332"/>
          </a:xfrm>
          <a:prstGeom prst="rect">
            <a:avLst/>
          </a:prstGeom>
          <a:noFill/>
        </p:spPr>
        <p:txBody>
          <a:bodyPr wrap="none" rtlCol="0">
            <a:spAutoFit/>
          </a:bodyPr>
          <a:lstStyle/>
          <a:p>
            <a:r>
              <a:rPr lang="en-US"/>
              <a:t>http://www.emergucate.com/pneumomediastinum-continuous-diaphragm-sign/</a:t>
            </a:r>
            <a:endParaRPr lang="en-US" dirty="0"/>
          </a:p>
        </p:txBody>
      </p:sp>
      <p:sp>
        <p:nvSpPr>
          <p:cNvPr id="6" name="TextBox 5">
            <a:extLst>
              <a:ext uri="{FF2B5EF4-FFF2-40B4-BE49-F238E27FC236}">
                <a16:creationId xmlns:a16="http://schemas.microsoft.com/office/drawing/2014/main" id="{07507633-719D-43CC-8FF0-AD1218AC7BA0}"/>
              </a:ext>
            </a:extLst>
          </p:cNvPr>
          <p:cNvSpPr txBox="1"/>
          <p:nvPr/>
        </p:nvSpPr>
        <p:spPr>
          <a:xfrm>
            <a:off x="0" y="6326698"/>
            <a:ext cx="7926594" cy="369332"/>
          </a:xfrm>
          <a:prstGeom prst="rect">
            <a:avLst/>
          </a:prstGeom>
          <a:noFill/>
        </p:spPr>
        <p:txBody>
          <a:bodyPr wrap="none" rtlCol="0">
            <a:spAutoFit/>
          </a:bodyPr>
          <a:lstStyle/>
          <a:p>
            <a:r>
              <a:rPr lang="en-US" dirty="0"/>
              <a:t>https://pubs.rsna.org/doi/abs/10.1148/radiol.2412040700?journalCode=radiology</a:t>
            </a:r>
          </a:p>
        </p:txBody>
      </p:sp>
    </p:spTree>
    <p:extLst>
      <p:ext uri="{BB962C8B-B14F-4D97-AF65-F5344CB8AC3E}">
        <p14:creationId xmlns:p14="http://schemas.microsoft.com/office/powerpoint/2010/main" val="2264242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dirty="0">
                <a:solidFill>
                  <a:srgbClr val="FFFFFF"/>
                </a:solidFill>
              </a:rPr>
              <a:t>Imaging</a:t>
            </a:r>
          </a:p>
        </p:txBody>
      </p:sp>
      <p:pic>
        <p:nvPicPr>
          <p:cNvPr id="5" name="Content Placeholder 4" descr="A picture containing text, X-ray film, nature&#10;&#10;Description automatically generated">
            <a:extLst>
              <a:ext uri="{FF2B5EF4-FFF2-40B4-BE49-F238E27FC236}">
                <a16:creationId xmlns:a16="http://schemas.microsoft.com/office/drawing/2014/main" id="{C46B5E2B-0B60-4D69-A198-63CDF52F5F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5973" y="1571418"/>
            <a:ext cx="5764629" cy="4791455"/>
          </a:xfrm>
        </p:spPr>
      </p:pic>
      <p:sp>
        <p:nvSpPr>
          <p:cNvPr id="6" name="Rectangle 5">
            <a:extLst>
              <a:ext uri="{FF2B5EF4-FFF2-40B4-BE49-F238E27FC236}">
                <a16:creationId xmlns:a16="http://schemas.microsoft.com/office/drawing/2014/main" id="{AB047FA9-B157-4949-9B04-61245B03746B}"/>
              </a:ext>
            </a:extLst>
          </p:cNvPr>
          <p:cNvSpPr/>
          <p:nvPr/>
        </p:nvSpPr>
        <p:spPr>
          <a:xfrm>
            <a:off x="2845973" y="1849653"/>
            <a:ext cx="1073426" cy="1771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738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Leaping dolphin sign: Pneumoperitoneum - Xiang - 2018 - Journal of Medical  Imaging and Radiation Oncology - Wiley Online Library">
            <a:extLst>
              <a:ext uri="{FF2B5EF4-FFF2-40B4-BE49-F238E27FC236}">
                <a16:creationId xmlns:a16="http://schemas.microsoft.com/office/drawing/2014/main" id="{5F68583F-71EA-4C2E-94D3-64DF37E06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58332"/>
            <a:ext cx="10727574" cy="47380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D8013BA-D97F-4AB0-985A-25110A4BBBDC}"/>
              </a:ext>
            </a:extLst>
          </p:cNvPr>
          <p:cNvSpPr txBox="1"/>
          <p:nvPr/>
        </p:nvSpPr>
        <p:spPr>
          <a:xfrm>
            <a:off x="0" y="6531510"/>
            <a:ext cx="6770315" cy="646331"/>
          </a:xfrm>
          <a:prstGeom prst="rect">
            <a:avLst/>
          </a:prstGeom>
          <a:noFill/>
        </p:spPr>
        <p:txBody>
          <a:bodyPr wrap="square" rtlCol="0">
            <a:spAutoFit/>
          </a:bodyPr>
          <a:lstStyle/>
          <a:p>
            <a:r>
              <a:rPr lang="en-US" dirty="0"/>
              <a:t>https://onlinelibrary.wiley.com/doi/full/10.1111/1754-9485.34_12784</a:t>
            </a:r>
          </a:p>
          <a:p>
            <a:endParaRPr lang="en-US" dirty="0"/>
          </a:p>
        </p:txBody>
      </p:sp>
    </p:spTree>
    <p:extLst>
      <p:ext uri="{BB962C8B-B14F-4D97-AF65-F5344CB8AC3E}">
        <p14:creationId xmlns:p14="http://schemas.microsoft.com/office/powerpoint/2010/main" val="617726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altLang="zh-CN" dirty="0">
                <a:solidFill>
                  <a:srgbClr val="FFFFFF"/>
                </a:solidFill>
              </a:rPr>
              <a:t>Pneumoperitoneum</a:t>
            </a:r>
            <a:endParaRPr lang="en-US" dirty="0">
              <a:solidFill>
                <a:srgbClr val="FFFFFF"/>
              </a:solidFill>
            </a:endParaRPr>
          </a:p>
        </p:txBody>
      </p:sp>
      <p:sp>
        <p:nvSpPr>
          <p:cNvPr id="3" name="Content Placeholder 2">
            <a:extLst>
              <a:ext uri="{FF2B5EF4-FFF2-40B4-BE49-F238E27FC236}">
                <a16:creationId xmlns:a16="http://schemas.microsoft.com/office/drawing/2014/main" id="{459D30CD-8376-4830-8C77-7292497D0A8F}"/>
              </a:ext>
            </a:extLst>
          </p:cNvPr>
          <p:cNvSpPr>
            <a:spLocks noGrp="1"/>
          </p:cNvSpPr>
          <p:nvPr>
            <p:ph idx="1"/>
          </p:nvPr>
        </p:nvSpPr>
        <p:spPr>
          <a:xfrm>
            <a:off x="838201" y="2022601"/>
            <a:ext cx="10515598" cy="4154361"/>
          </a:xfrm>
        </p:spPr>
        <p:txBody>
          <a:bodyPr>
            <a:normAutofit/>
          </a:bodyPr>
          <a:lstStyle/>
          <a:p>
            <a:r>
              <a:rPr lang="en-US" dirty="0">
                <a:solidFill>
                  <a:srgbClr val="FFFFFF"/>
                </a:solidFill>
              </a:rPr>
              <a:t>Radiographic features</a:t>
            </a:r>
          </a:p>
          <a:p>
            <a:pPr lvl="1"/>
            <a:r>
              <a:rPr lang="en-US" dirty="0">
                <a:solidFill>
                  <a:srgbClr val="FFFFFF"/>
                </a:solidFill>
              </a:rPr>
              <a:t>Abdominal Radiograph</a:t>
            </a:r>
          </a:p>
          <a:p>
            <a:pPr lvl="2"/>
            <a:r>
              <a:rPr lang="en-US" dirty="0" err="1">
                <a:solidFill>
                  <a:srgbClr val="FFFFFF"/>
                </a:solidFill>
              </a:rPr>
              <a:t>Rigler</a:t>
            </a:r>
            <a:r>
              <a:rPr lang="en-US" dirty="0">
                <a:solidFill>
                  <a:srgbClr val="FFFFFF"/>
                </a:solidFill>
              </a:rPr>
              <a:t> sign</a:t>
            </a:r>
          </a:p>
          <a:p>
            <a:pPr lvl="2"/>
            <a:r>
              <a:rPr lang="en-US" dirty="0">
                <a:solidFill>
                  <a:srgbClr val="FFFFFF"/>
                </a:solidFill>
              </a:rPr>
              <a:t>Telltale triangle sign</a:t>
            </a:r>
          </a:p>
          <a:p>
            <a:pPr lvl="2"/>
            <a:r>
              <a:rPr lang="en-US" dirty="0">
                <a:solidFill>
                  <a:srgbClr val="FFFFFF"/>
                </a:solidFill>
              </a:rPr>
              <a:t>Falciform ligament sign</a:t>
            </a:r>
          </a:p>
          <a:p>
            <a:pPr lvl="2"/>
            <a:r>
              <a:rPr lang="en-US" dirty="0">
                <a:solidFill>
                  <a:srgbClr val="FFFFFF"/>
                </a:solidFill>
              </a:rPr>
              <a:t>Lateral umbilical ligament sign (Inverted “V” sign) </a:t>
            </a:r>
          </a:p>
          <a:p>
            <a:pPr lvl="2"/>
            <a:r>
              <a:rPr lang="en-US" dirty="0">
                <a:solidFill>
                  <a:srgbClr val="FFFFFF"/>
                </a:solidFill>
              </a:rPr>
              <a:t>Cupola sign</a:t>
            </a:r>
          </a:p>
          <a:p>
            <a:pPr lvl="2"/>
            <a:r>
              <a:rPr lang="en-US" dirty="0">
                <a:solidFill>
                  <a:srgbClr val="FFFFFF"/>
                </a:solidFill>
              </a:rPr>
              <a:t>Hepatic edge sign</a:t>
            </a:r>
          </a:p>
          <a:p>
            <a:pPr lvl="2"/>
            <a:r>
              <a:rPr lang="en-US" dirty="0">
                <a:solidFill>
                  <a:srgbClr val="FFFFFF"/>
                </a:solidFill>
              </a:rPr>
              <a:t>Lucent liver sign</a:t>
            </a:r>
          </a:p>
          <a:p>
            <a:pPr lvl="2"/>
            <a:r>
              <a:rPr lang="en-US" dirty="0">
                <a:solidFill>
                  <a:srgbClr val="FFFFFF"/>
                </a:solidFill>
              </a:rPr>
              <a:t>Morison pouch sign</a:t>
            </a:r>
          </a:p>
          <a:p>
            <a:pPr lvl="2"/>
            <a:r>
              <a:rPr lang="en-US" dirty="0">
                <a:solidFill>
                  <a:srgbClr val="FFFFFF"/>
                </a:solidFill>
              </a:rPr>
              <a:t>Periportal free gas sign</a:t>
            </a:r>
          </a:p>
          <a:p>
            <a:pPr lvl="2"/>
            <a:endParaRPr lang="en-US" dirty="0">
              <a:solidFill>
                <a:srgbClr val="FFFFFF"/>
              </a:solidFill>
            </a:endParaRPr>
          </a:p>
          <a:p>
            <a:pPr lvl="2"/>
            <a:endParaRPr lang="en-US" dirty="0">
              <a:solidFill>
                <a:srgbClr val="FFFFFF"/>
              </a:solidFill>
            </a:endParaRPr>
          </a:p>
        </p:txBody>
      </p:sp>
    </p:spTree>
    <p:extLst>
      <p:ext uri="{BB962C8B-B14F-4D97-AF65-F5344CB8AC3E}">
        <p14:creationId xmlns:p14="http://schemas.microsoft.com/office/powerpoint/2010/main" val="2232592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dirty="0">
                <a:solidFill>
                  <a:srgbClr val="FFFFFF"/>
                </a:solidFill>
              </a:rPr>
              <a:t>Treatment</a:t>
            </a:r>
          </a:p>
        </p:txBody>
      </p:sp>
      <p:sp>
        <p:nvSpPr>
          <p:cNvPr id="3" name="Content Placeholder 2">
            <a:extLst>
              <a:ext uri="{FF2B5EF4-FFF2-40B4-BE49-F238E27FC236}">
                <a16:creationId xmlns:a16="http://schemas.microsoft.com/office/drawing/2014/main" id="{459D30CD-8376-4830-8C77-7292497D0A8F}"/>
              </a:ext>
            </a:extLst>
          </p:cNvPr>
          <p:cNvSpPr>
            <a:spLocks noGrp="1"/>
          </p:cNvSpPr>
          <p:nvPr>
            <p:ph idx="1"/>
          </p:nvPr>
        </p:nvSpPr>
        <p:spPr>
          <a:xfrm>
            <a:off x="838201" y="2022601"/>
            <a:ext cx="10515598" cy="4154361"/>
          </a:xfrm>
        </p:spPr>
        <p:txBody>
          <a:bodyPr>
            <a:noAutofit/>
          </a:bodyPr>
          <a:lstStyle/>
          <a:p>
            <a:r>
              <a:rPr lang="en-US" dirty="0">
                <a:solidFill>
                  <a:srgbClr val="FFFFFF"/>
                </a:solidFill>
              </a:rPr>
              <a:t>Pt went for emergency ex-lap with EGS and replacement of gastronomy tube on 2/12 </a:t>
            </a:r>
          </a:p>
          <a:p>
            <a:r>
              <a:rPr lang="en-US" dirty="0">
                <a:solidFill>
                  <a:srgbClr val="FFFFFF"/>
                </a:solidFill>
              </a:rPr>
              <a:t>Started on broad spectrum antibiotics</a:t>
            </a:r>
          </a:p>
          <a:p>
            <a:r>
              <a:rPr lang="en-US" dirty="0">
                <a:solidFill>
                  <a:srgbClr val="FFFFFF"/>
                </a:solidFill>
              </a:rPr>
              <a:t>Pt became hypotensive and acidotic requiring multiple bicarb pushes and CRRT</a:t>
            </a:r>
          </a:p>
          <a:p>
            <a:r>
              <a:rPr lang="en-US" dirty="0">
                <a:solidFill>
                  <a:srgbClr val="FFFFFF"/>
                </a:solidFill>
              </a:rPr>
              <a:t>On 2/14, </a:t>
            </a:r>
            <a:r>
              <a:rPr lang="en-US" dirty="0" err="1">
                <a:solidFill>
                  <a:srgbClr val="FFFFFF"/>
                </a:solidFill>
              </a:rPr>
              <a:t>pt</a:t>
            </a:r>
            <a:r>
              <a:rPr lang="en-US" dirty="0">
                <a:solidFill>
                  <a:srgbClr val="FFFFFF"/>
                </a:solidFill>
              </a:rPr>
              <a:t> had multiple episodes of cardiac arrest including PEA. Was unable to obtain ROSC. </a:t>
            </a:r>
          </a:p>
        </p:txBody>
      </p:sp>
    </p:spTree>
    <p:extLst>
      <p:ext uri="{BB962C8B-B14F-4D97-AF65-F5344CB8AC3E}">
        <p14:creationId xmlns:p14="http://schemas.microsoft.com/office/powerpoint/2010/main" val="1116592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dirty="0">
                <a:solidFill>
                  <a:srgbClr val="FFFFFF"/>
                </a:solidFill>
              </a:rPr>
              <a:t>Discussion</a:t>
            </a:r>
          </a:p>
        </p:txBody>
      </p:sp>
      <p:sp>
        <p:nvSpPr>
          <p:cNvPr id="3" name="Content Placeholder 2">
            <a:extLst>
              <a:ext uri="{FF2B5EF4-FFF2-40B4-BE49-F238E27FC236}">
                <a16:creationId xmlns:a16="http://schemas.microsoft.com/office/drawing/2014/main" id="{459D30CD-8376-4830-8C77-7292497D0A8F}"/>
              </a:ext>
            </a:extLst>
          </p:cNvPr>
          <p:cNvSpPr>
            <a:spLocks noGrp="1"/>
          </p:cNvSpPr>
          <p:nvPr>
            <p:ph idx="1"/>
          </p:nvPr>
        </p:nvSpPr>
        <p:spPr>
          <a:xfrm>
            <a:off x="838201" y="2022601"/>
            <a:ext cx="10515598" cy="4154361"/>
          </a:xfrm>
        </p:spPr>
        <p:txBody>
          <a:bodyPr>
            <a:normAutofit/>
          </a:bodyPr>
          <a:lstStyle/>
          <a:p>
            <a:r>
              <a:rPr lang="en-US" sz="2000" dirty="0">
                <a:solidFill>
                  <a:srgbClr val="FFFFFF"/>
                </a:solidFill>
              </a:rPr>
              <a:t>Pt likely became septic due to the mispositioned G-tube resulting in feeding into the abdominal cavity. In combination with patient’s complicated medical history and history of recent surgery, made him more susceptible to rapidly developing sepsis and septic shock</a:t>
            </a:r>
          </a:p>
          <a:p>
            <a:r>
              <a:rPr lang="en-US" sz="2000" dirty="0">
                <a:solidFill>
                  <a:srgbClr val="FFFFFF"/>
                </a:solidFill>
              </a:rPr>
              <a:t>There may have been a component of a developing aspiration pneumonia  or hospital acquired pneumonia due to patient’s prior history of stroke, dysphagia, and altered mental status. Right </a:t>
            </a:r>
            <a:r>
              <a:rPr lang="en-US" sz="2000" dirty="0" err="1">
                <a:solidFill>
                  <a:srgbClr val="FFFFFF"/>
                </a:solidFill>
              </a:rPr>
              <a:t>infrahilar</a:t>
            </a:r>
            <a:r>
              <a:rPr lang="en-US" sz="2000" dirty="0">
                <a:solidFill>
                  <a:srgbClr val="FFFFFF"/>
                </a:solidFill>
              </a:rPr>
              <a:t> airspace opacities were noted previously on CXR on 2/3 which were noted to be stable until 2/13. </a:t>
            </a:r>
          </a:p>
          <a:p>
            <a:r>
              <a:rPr lang="en-US" sz="2000" dirty="0">
                <a:solidFill>
                  <a:srgbClr val="FFFFFF"/>
                </a:solidFill>
              </a:rPr>
              <a:t>Question for Dr. </a:t>
            </a:r>
            <a:r>
              <a:rPr lang="en-US" sz="2000" dirty="0" err="1">
                <a:solidFill>
                  <a:srgbClr val="FFFFFF"/>
                </a:solidFill>
              </a:rPr>
              <a:t>Awdeh</a:t>
            </a:r>
            <a:r>
              <a:rPr lang="en-US" sz="2000" dirty="0">
                <a:solidFill>
                  <a:srgbClr val="FFFFFF"/>
                </a:solidFill>
              </a:rPr>
              <a:t>: in the setting of procedure such as PEG tube placement, would you be likely to see a substantial degree of pneumoperitoneum on imaging? </a:t>
            </a:r>
          </a:p>
        </p:txBody>
      </p:sp>
    </p:spTree>
    <p:extLst>
      <p:ext uri="{BB962C8B-B14F-4D97-AF65-F5344CB8AC3E}">
        <p14:creationId xmlns:p14="http://schemas.microsoft.com/office/powerpoint/2010/main" val="4292410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dirty="0">
                <a:solidFill>
                  <a:srgbClr val="FFFFFF"/>
                </a:solidFill>
              </a:rPr>
              <a:t>Final Diagnosis</a:t>
            </a:r>
          </a:p>
        </p:txBody>
      </p:sp>
      <p:sp>
        <p:nvSpPr>
          <p:cNvPr id="3" name="Content Placeholder 2">
            <a:extLst>
              <a:ext uri="{FF2B5EF4-FFF2-40B4-BE49-F238E27FC236}">
                <a16:creationId xmlns:a16="http://schemas.microsoft.com/office/drawing/2014/main" id="{459D30CD-8376-4830-8C77-7292497D0A8F}"/>
              </a:ext>
            </a:extLst>
          </p:cNvPr>
          <p:cNvSpPr>
            <a:spLocks noGrp="1"/>
          </p:cNvSpPr>
          <p:nvPr>
            <p:ph idx="1"/>
          </p:nvPr>
        </p:nvSpPr>
        <p:spPr>
          <a:xfrm>
            <a:off x="838106" y="2764556"/>
            <a:ext cx="10515598" cy="1325563"/>
          </a:xfrm>
        </p:spPr>
        <p:txBody>
          <a:bodyPr>
            <a:noAutofit/>
          </a:bodyPr>
          <a:lstStyle/>
          <a:p>
            <a:pPr marL="0" indent="0" algn="ctr">
              <a:buNone/>
            </a:pPr>
            <a:r>
              <a:rPr lang="en-US" sz="4500" dirty="0">
                <a:solidFill>
                  <a:srgbClr val="FFFFFF"/>
                </a:solidFill>
              </a:rPr>
              <a:t>Pneumoperitoneum from misplaced gastronomy tube</a:t>
            </a:r>
          </a:p>
        </p:txBody>
      </p:sp>
    </p:spTree>
    <p:extLst>
      <p:ext uri="{BB962C8B-B14F-4D97-AF65-F5344CB8AC3E}">
        <p14:creationId xmlns:p14="http://schemas.microsoft.com/office/powerpoint/2010/main" val="2772186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dirty="0">
                <a:solidFill>
                  <a:srgbClr val="FFFFFF"/>
                </a:solidFill>
              </a:rPr>
              <a:t>ACR Appropriateness Criteria</a:t>
            </a:r>
          </a:p>
        </p:txBody>
      </p:sp>
      <p:pic>
        <p:nvPicPr>
          <p:cNvPr id="4" name="Picture 3">
            <a:extLst>
              <a:ext uri="{FF2B5EF4-FFF2-40B4-BE49-F238E27FC236}">
                <a16:creationId xmlns:a16="http://schemas.microsoft.com/office/drawing/2014/main" id="{A930CB37-F764-44C8-A3AC-7B5311408BA7}"/>
              </a:ext>
            </a:extLst>
          </p:cNvPr>
          <p:cNvPicPr>
            <a:picLocks noChangeAspect="1"/>
          </p:cNvPicPr>
          <p:nvPr/>
        </p:nvPicPr>
        <p:blipFill rotWithShape="1">
          <a:blip r:embed="rId3"/>
          <a:srcRect l="17344" t="33325" r="8126" b="6068"/>
          <a:stretch/>
        </p:blipFill>
        <p:spPr>
          <a:xfrm>
            <a:off x="1549976" y="1690688"/>
            <a:ext cx="9086754" cy="4154361"/>
          </a:xfrm>
          <a:prstGeom prst="rect">
            <a:avLst/>
          </a:prstGeom>
        </p:spPr>
      </p:pic>
    </p:spTree>
    <p:extLst>
      <p:ext uri="{BB962C8B-B14F-4D97-AF65-F5344CB8AC3E}">
        <p14:creationId xmlns:p14="http://schemas.microsoft.com/office/powerpoint/2010/main" val="230327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dirty="0">
                <a:solidFill>
                  <a:srgbClr val="FFFFFF"/>
                </a:solidFill>
              </a:rPr>
              <a:t>ACR Appropriateness Criteria</a:t>
            </a:r>
          </a:p>
        </p:txBody>
      </p:sp>
      <p:pic>
        <p:nvPicPr>
          <p:cNvPr id="5" name="Picture 4">
            <a:extLst>
              <a:ext uri="{FF2B5EF4-FFF2-40B4-BE49-F238E27FC236}">
                <a16:creationId xmlns:a16="http://schemas.microsoft.com/office/drawing/2014/main" id="{FBB5C261-C455-43EC-95C0-290AC17FD401}"/>
              </a:ext>
            </a:extLst>
          </p:cNvPr>
          <p:cNvPicPr>
            <a:picLocks noChangeAspect="1"/>
          </p:cNvPicPr>
          <p:nvPr/>
        </p:nvPicPr>
        <p:blipFill rotWithShape="1">
          <a:blip r:embed="rId3"/>
          <a:srcRect l="17500" t="47777" r="8126" b="32213"/>
          <a:stretch/>
        </p:blipFill>
        <p:spPr>
          <a:xfrm>
            <a:off x="1559501" y="4080001"/>
            <a:ext cx="9067704" cy="1371600"/>
          </a:xfrm>
          <a:prstGeom prst="rect">
            <a:avLst/>
          </a:prstGeom>
        </p:spPr>
      </p:pic>
      <p:pic>
        <p:nvPicPr>
          <p:cNvPr id="6" name="Picture 5">
            <a:extLst>
              <a:ext uri="{FF2B5EF4-FFF2-40B4-BE49-F238E27FC236}">
                <a16:creationId xmlns:a16="http://schemas.microsoft.com/office/drawing/2014/main" id="{3942820E-73B0-4483-B78E-A45BEF1E12DE}"/>
              </a:ext>
            </a:extLst>
          </p:cNvPr>
          <p:cNvPicPr>
            <a:picLocks noChangeAspect="1"/>
          </p:cNvPicPr>
          <p:nvPr/>
        </p:nvPicPr>
        <p:blipFill rotWithShape="1">
          <a:blip r:embed="rId4"/>
          <a:srcRect l="17657" t="33326" r="6875" b="39717"/>
          <a:stretch/>
        </p:blipFill>
        <p:spPr>
          <a:xfrm>
            <a:off x="1559501" y="1824415"/>
            <a:ext cx="9201150" cy="1847850"/>
          </a:xfrm>
          <a:prstGeom prst="rect">
            <a:avLst/>
          </a:prstGeom>
        </p:spPr>
      </p:pic>
    </p:spTree>
    <p:extLst>
      <p:ext uri="{BB962C8B-B14F-4D97-AF65-F5344CB8AC3E}">
        <p14:creationId xmlns:p14="http://schemas.microsoft.com/office/powerpoint/2010/main" val="3188188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dirty="0">
                <a:solidFill>
                  <a:srgbClr val="FFFFFF"/>
                </a:solidFill>
              </a:rPr>
              <a:t>ACR Appropriateness Criteria</a:t>
            </a:r>
          </a:p>
        </p:txBody>
      </p:sp>
      <p:sp>
        <p:nvSpPr>
          <p:cNvPr id="3" name="TextBox 2">
            <a:extLst>
              <a:ext uri="{FF2B5EF4-FFF2-40B4-BE49-F238E27FC236}">
                <a16:creationId xmlns:a16="http://schemas.microsoft.com/office/drawing/2014/main" id="{CFF9C44C-BB8A-4A18-AD25-0953B002B38B}"/>
              </a:ext>
            </a:extLst>
          </p:cNvPr>
          <p:cNvSpPr txBox="1"/>
          <p:nvPr/>
        </p:nvSpPr>
        <p:spPr>
          <a:xfrm>
            <a:off x="833002" y="1690688"/>
            <a:ext cx="10330298" cy="3447098"/>
          </a:xfrm>
          <a:prstGeom prst="rect">
            <a:avLst/>
          </a:prstGeom>
          <a:noFill/>
        </p:spPr>
        <p:txBody>
          <a:bodyPr wrap="square" rtlCol="0">
            <a:spAutoFit/>
          </a:bodyPr>
          <a:lstStyle/>
          <a:p>
            <a:r>
              <a:rPr lang="en-US" sz="2500" dirty="0"/>
              <a:t>Cost of Imaging</a:t>
            </a:r>
          </a:p>
          <a:p>
            <a:pPr marL="285750" indent="-285750">
              <a:buFont typeface="Arial" panose="020B0604020202020204" pitchFamily="34" charset="0"/>
              <a:buChar char="•"/>
            </a:pPr>
            <a:r>
              <a:rPr lang="en-US" sz="2500" dirty="0"/>
              <a:t>CXR x 11 - $36</a:t>
            </a:r>
          </a:p>
          <a:p>
            <a:pPr marL="285750" indent="-285750">
              <a:buFont typeface="Arial" panose="020B0604020202020204" pitchFamily="34" charset="0"/>
              <a:buChar char="•"/>
            </a:pPr>
            <a:r>
              <a:rPr lang="en-US" sz="2500" dirty="0"/>
              <a:t>CTA PE - ~$1650</a:t>
            </a:r>
          </a:p>
          <a:p>
            <a:pPr marL="285750" indent="-285750">
              <a:buFont typeface="Arial" panose="020B0604020202020204" pitchFamily="34" charset="0"/>
              <a:buChar char="•"/>
            </a:pPr>
            <a:r>
              <a:rPr lang="en-US" sz="2500" dirty="0"/>
              <a:t>CT AP - $524</a:t>
            </a:r>
          </a:p>
          <a:p>
            <a:pPr marL="285750" indent="-285750">
              <a:buFont typeface="Arial" panose="020B0604020202020204" pitchFamily="34" charset="0"/>
              <a:buChar char="•"/>
            </a:pPr>
            <a:r>
              <a:rPr lang="en-US" sz="2500" dirty="0"/>
              <a:t>CT Head w/o Contrast x 2 - $500 </a:t>
            </a:r>
          </a:p>
          <a:p>
            <a:pPr marL="285750" indent="-285750">
              <a:buFont typeface="Arial" panose="020B0604020202020204" pitchFamily="34" charset="0"/>
              <a:buChar char="•"/>
            </a:pPr>
            <a:r>
              <a:rPr lang="en-US" sz="2500" dirty="0"/>
              <a:t>Abdomen XR x 9 - ~$50</a:t>
            </a:r>
          </a:p>
          <a:p>
            <a:pPr marL="285750" indent="-285750">
              <a:buFont typeface="Arial" panose="020B0604020202020204" pitchFamily="34" charset="0"/>
              <a:buChar char="•"/>
            </a:pPr>
            <a:endParaRPr lang="en-US" sz="2500" dirty="0"/>
          </a:p>
          <a:p>
            <a:pPr marL="285750" indent="-285750">
              <a:buFont typeface="Arial" panose="020B0604020202020204" pitchFamily="34" charset="0"/>
              <a:buChar char="•"/>
            </a:pPr>
            <a:r>
              <a:rPr lang="en-US" sz="2500" dirty="0"/>
              <a:t>Total = $4020</a:t>
            </a:r>
          </a:p>
          <a:p>
            <a:endParaRPr lang="en-US" dirty="0"/>
          </a:p>
        </p:txBody>
      </p:sp>
    </p:spTree>
    <p:extLst>
      <p:ext uri="{BB962C8B-B14F-4D97-AF65-F5344CB8AC3E}">
        <p14:creationId xmlns:p14="http://schemas.microsoft.com/office/powerpoint/2010/main" val="2094032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98" name="Picture 2" descr="How much does an MRI cost in California: $255? $973.25? $2,925? Redwood  Regional Medical Group has this price list. | Mri, California, Radiology">
            <a:extLst>
              <a:ext uri="{FF2B5EF4-FFF2-40B4-BE49-F238E27FC236}">
                <a16:creationId xmlns:a16="http://schemas.microsoft.com/office/drawing/2014/main" id="{2D66EA66-563A-48D5-B7FB-D996F4A8E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138" y="161925"/>
            <a:ext cx="6943725" cy="653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775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DE436840-D21F-4B27-B34E-22F82463CFD0}"/>
              </a:ext>
            </a:extLst>
          </p:cNvPr>
          <p:cNvPicPr>
            <a:picLocks noChangeAspect="1"/>
          </p:cNvPicPr>
          <p:nvPr/>
        </p:nvPicPr>
        <p:blipFill rotWithShape="1">
          <a:blip r:embed="rId3"/>
          <a:srcRect l="6172" t="38050" r="36875" b="40551"/>
          <a:stretch/>
        </p:blipFill>
        <p:spPr>
          <a:xfrm>
            <a:off x="2421514" y="907976"/>
            <a:ext cx="6943725" cy="1466850"/>
          </a:xfrm>
          <a:prstGeom prst="rect">
            <a:avLst/>
          </a:prstGeom>
        </p:spPr>
      </p:pic>
      <p:pic>
        <p:nvPicPr>
          <p:cNvPr id="2" name="Picture 1">
            <a:extLst>
              <a:ext uri="{FF2B5EF4-FFF2-40B4-BE49-F238E27FC236}">
                <a16:creationId xmlns:a16="http://schemas.microsoft.com/office/drawing/2014/main" id="{DEAFB3E5-4CD1-4319-B20F-B26F8575B092}"/>
              </a:ext>
            </a:extLst>
          </p:cNvPr>
          <p:cNvPicPr>
            <a:picLocks noChangeAspect="1"/>
          </p:cNvPicPr>
          <p:nvPr/>
        </p:nvPicPr>
        <p:blipFill rotWithShape="1">
          <a:blip r:embed="rId4"/>
          <a:srcRect l="10313" t="33603" r="11875" b="18040"/>
          <a:stretch/>
        </p:blipFill>
        <p:spPr>
          <a:xfrm>
            <a:off x="1352550" y="2635324"/>
            <a:ext cx="9486900" cy="3314700"/>
          </a:xfrm>
          <a:prstGeom prst="rect">
            <a:avLst/>
          </a:prstGeom>
        </p:spPr>
      </p:pic>
    </p:spTree>
    <p:extLst>
      <p:ext uri="{BB962C8B-B14F-4D97-AF65-F5344CB8AC3E}">
        <p14:creationId xmlns:p14="http://schemas.microsoft.com/office/powerpoint/2010/main" val="1354276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9ECF53-ED83-4DD3-9BB3-D85236228A3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119604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dirty="0">
                <a:solidFill>
                  <a:srgbClr val="FFFFFF"/>
                </a:solidFill>
              </a:rPr>
              <a:t>Take Home Points</a:t>
            </a:r>
          </a:p>
        </p:txBody>
      </p:sp>
      <p:sp>
        <p:nvSpPr>
          <p:cNvPr id="3" name="Content Placeholder 2">
            <a:extLst>
              <a:ext uri="{FF2B5EF4-FFF2-40B4-BE49-F238E27FC236}">
                <a16:creationId xmlns:a16="http://schemas.microsoft.com/office/drawing/2014/main" id="{459D30CD-8376-4830-8C77-7292497D0A8F}"/>
              </a:ext>
            </a:extLst>
          </p:cNvPr>
          <p:cNvSpPr>
            <a:spLocks noGrp="1"/>
          </p:cNvSpPr>
          <p:nvPr>
            <p:ph idx="1"/>
          </p:nvPr>
        </p:nvSpPr>
        <p:spPr>
          <a:xfrm>
            <a:off x="838201" y="2022601"/>
            <a:ext cx="10515598" cy="4154361"/>
          </a:xfrm>
        </p:spPr>
        <p:txBody>
          <a:bodyPr>
            <a:noAutofit/>
          </a:bodyPr>
          <a:lstStyle/>
          <a:p>
            <a:r>
              <a:rPr lang="en-US" sz="3400" dirty="0">
                <a:solidFill>
                  <a:srgbClr val="FFFFFF"/>
                </a:solidFill>
              </a:rPr>
              <a:t>Be methodic when reading a chest x-ray to ensure that you don’t miss any significant pathology</a:t>
            </a:r>
          </a:p>
          <a:p>
            <a:r>
              <a:rPr lang="en-US" sz="3400" dirty="0">
                <a:solidFill>
                  <a:srgbClr val="FFFFFF"/>
                </a:solidFill>
              </a:rPr>
              <a:t>Discussed clinical presentation and causes of pneumoperitoneum</a:t>
            </a:r>
          </a:p>
          <a:p>
            <a:r>
              <a:rPr lang="en-US" sz="3400" dirty="0">
                <a:solidFill>
                  <a:srgbClr val="FFFFFF"/>
                </a:solidFill>
              </a:rPr>
              <a:t>Discussed the radiographic signs for diagnosing pneumoperitoneum on plain film radiography</a:t>
            </a:r>
          </a:p>
        </p:txBody>
      </p:sp>
    </p:spTree>
    <p:extLst>
      <p:ext uri="{BB962C8B-B14F-4D97-AF65-F5344CB8AC3E}">
        <p14:creationId xmlns:p14="http://schemas.microsoft.com/office/powerpoint/2010/main" val="1578288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dirty="0">
                <a:solidFill>
                  <a:srgbClr val="FFFFFF"/>
                </a:solidFill>
              </a:rPr>
              <a:t>References</a:t>
            </a:r>
          </a:p>
        </p:txBody>
      </p:sp>
      <p:sp>
        <p:nvSpPr>
          <p:cNvPr id="3" name="Content Placeholder 2">
            <a:extLst>
              <a:ext uri="{FF2B5EF4-FFF2-40B4-BE49-F238E27FC236}">
                <a16:creationId xmlns:a16="http://schemas.microsoft.com/office/drawing/2014/main" id="{459D30CD-8376-4830-8C77-7292497D0A8F}"/>
              </a:ext>
            </a:extLst>
          </p:cNvPr>
          <p:cNvSpPr>
            <a:spLocks noGrp="1"/>
          </p:cNvSpPr>
          <p:nvPr>
            <p:ph idx="1"/>
          </p:nvPr>
        </p:nvSpPr>
        <p:spPr>
          <a:xfrm>
            <a:off x="838201" y="2022601"/>
            <a:ext cx="10515598" cy="4154361"/>
          </a:xfrm>
        </p:spPr>
        <p:txBody>
          <a:bodyPr>
            <a:normAutofit/>
          </a:bodyPr>
          <a:lstStyle/>
          <a:p>
            <a:r>
              <a:rPr lang="en-US" sz="2000" dirty="0">
                <a:hlinkClick r:id="rId3"/>
              </a:rPr>
              <a:t>https://radiopaedia.org/articles/pseudopneumoperitoneum?lang=us</a:t>
            </a:r>
            <a:endParaRPr lang="en-US" sz="2000" dirty="0"/>
          </a:p>
          <a:p>
            <a:r>
              <a:rPr lang="en-US" sz="2000" dirty="0">
                <a:hlinkClick r:id="rId4"/>
              </a:rPr>
              <a:t>https://www.visualdx.com/visualdx/diagnosis/pneumoperitoneum?diagnosisId=55408&amp;moduleId=101</a:t>
            </a:r>
            <a:endParaRPr lang="en-US" sz="2000" dirty="0"/>
          </a:p>
          <a:p>
            <a:r>
              <a:rPr lang="en-US" sz="2000" dirty="0">
                <a:hlinkClick r:id="rId5"/>
              </a:rPr>
              <a:t>https://www.ncbi.nlm.nih.gov/pmc/articles/PMC4535122/#:~:text=Pneumoperitoneum%20is%20the%20presence%20of,on%20computerized%20tomography%20(CT)</a:t>
            </a:r>
            <a:endParaRPr lang="en-US" sz="2000" dirty="0"/>
          </a:p>
          <a:p>
            <a:r>
              <a:rPr lang="en-US" sz="2000" dirty="0">
                <a:hlinkClick r:id="rId6"/>
              </a:rPr>
              <a:t>https://www.ncbi.nlm.nih.gov/pmc/articles/PMC3912647/</a:t>
            </a:r>
            <a:endParaRPr lang="en-US" sz="2000" dirty="0"/>
          </a:p>
          <a:p>
            <a:r>
              <a:rPr lang="en-US" sz="2000" dirty="0">
                <a:hlinkClick r:id="rId7"/>
              </a:rPr>
              <a:t>https://radiopaedia.org/articles/pneumoperitoneum?lang=us</a:t>
            </a:r>
            <a:endParaRPr lang="en-US" sz="2000" dirty="0"/>
          </a:p>
          <a:p>
            <a:r>
              <a:rPr lang="en-US" sz="2000" dirty="0">
                <a:hlinkClick r:id="rId8"/>
              </a:rPr>
              <a:t>https://radiopaedia.org/articles/continuous-diaphragm-sign?lang=us</a:t>
            </a:r>
            <a:endParaRPr lang="en-US" sz="2000" dirty="0"/>
          </a:p>
          <a:p>
            <a:r>
              <a:rPr lang="en-US" sz="2000" dirty="0">
                <a:hlinkClick r:id="rId9"/>
              </a:rPr>
              <a:t>https://radiopaedia.org/articles/cupola-sign-pneumoperitoneum?lang=us</a:t>
            </a:r>
            <a:endParaRPr lang="en-US" sz="2000" dirty="0"/>
          </a:p>
          <a:p>
            <a:r>
              <a:rPr lang="en-US" sz="2000" dirty="0">
                <a:hlinkClick r:id="rId10"/>
              </a:rPr>
              <a:t>https://radiopaedia.org/articles/leaping-dolphin-sign?lang=us</a:t>
            </a:r>
            <a:endParaRPr lang="en-US" sz="2000" dirty="0"/>
          </a:p>
          <a:p>
            <a:endParaRPr lang="en-US" sz="2000" dirty="0"/>
          </a:p>
          <a:p>
            <a:endParaRPr lang="en-US" sz="2000" dirty="0"/>
          </a:p>
          <a:p>
            <a:endParaRPr lang="en-US" sz="2000" dirty="0">
              <a:solidFill>
                <a:srgbClr val="FFFFFF"/>
              </a:solidFill>
            </a:endParaRPr>
          </a:p>
        </p:txBody>
      </p:sp>
    </p:spTree>
    <p:extLst>
      <p:ext uri="{BB962C8B-B14F-4D97-AF65-F5344CB8AC3E}">
        <p14:creationId xmlns:p14="http://schemas.microsoft.com/office/powerpoint/2010/main" val="3602399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13D827-870D-471A-B338-15A7FC6AA507}"/>
              </a:ext>
            </a:extLst>
          </p:cNvPr>
          <p:cNvSpPr>
            <a:spLocks noGrp="1"/>
          </p:cNvSpPr>
          <p:nvPr>
            <p:ph type="title"/>
          </p:nvPr>
        </p:nvSpPr>
        <p:spPr>
          <a:xfrm>
            <a:off x="833002" y="365125"/>
            <a:ext cx="10520702" cy="1325563"/>
          </a:xfrm>
        </p:spPr>
        <p:txBody>
          <a:bodyPr>
            <a:normAutofit/>
          </a:bodyPr>
          <a:lstStyle/>
          <a:p>
            <a:r>
              <a:rPr lang="en-US" dirty="0">
                <a:solidFill>
                  <a:srgbClr val="FFFFFF"/>
                </a:solidFill>
              </a:rPr>
              <a:t>References</a:t>
            </a:r>
          </a:p>
        </p:txBody>
      </p:sp>
      <p:sp>
        <p:nvSpPr>
          <p:cNvPr id="3" name="Content Placeholder 2">
            <a:extLst>
              <a:ext uri="{FF2B5EF4-FFF2-40B4-BE49-F238E27FC236}">
                <a16:creationId xmlns:a16="http://schemas.microsoft.com/office/drawing/2014/main" id="{459D30CD-8376-4830-8C77-7292497D0A8F}"/>
              </a:ext>
            </a:extLst>
          </p:cNvPr>
          <p:cNvSpPr>
            <a:spLocks noGrp="1"/>
          </p:cNvSpPr>
          <p:nvPr>
            <p:ph idx="1"/>
          </p:nvPr>
        </p:nvSpPr>
        <p:spPr>
          <a:xfrm>
            <a:off x="838201" y="2022601"/>
            <a:ext cx="10515598" cy="4154361"/>
          </a:xfrm>
        </p:spPr>
        <p:txBody>
          <a:bodyPr>
            <a:normAutofit/>
          </a:bodyPr>
          <a:lstStyle/>
          <a:p>
            <a:r>
              <a:rPr lang="en-US" sz="2000" dirty="0">
                <a:hlinkClick r:id="rId3"/>
              </a:rPr>
              <a:t>http://www.emergucate.com/pneumomediastinum-continuous-diaphragm-sign/</a:t>
            </a:r>
            <a:endParaRPr lang="en-US" sz="2000" dirty="0"/>
          </a:p>
          <a:p>
            <a:r>
              <a:rPr lang="en-US" sz="2000" dirty="0">
                <a:hlinkClick r:id="rId4"/>
              </a:rPr>
              <a:t>https://pubs.rsna.org/doi/abs/10.1148/radiol.2412040700?journalCode=radiology</a:t>
            </a:r>
            <a:endParaRPr lang="en-US" sz="2000" dirty="0"/>
          </a:p>
          <a:p>
            <a:r>
              <a:rPr lang="en-US" sz="2000" dirty="0">
                <a:hlinkClick r:id="rId5"/>
              </a:rPr>
              <a:t>https://onlinelibrary.wiley.com/doi/full/10.1111/1754-9485.34_12784</a:t>
            </a:r>
            <a:endParaRPr lang="en-US" sz="2000" dirty="0"/>
          </a:p>
          <a:p>
            <a:r>
              <a:rPr lang="en-US" sz="2000" dirty="0">
                <a:hlinkClick r:id="rId6"/>
              </a:rPr>
              <a:t>https://www.acr.org/Clinical-Resources/ACR-Appropriateness-Criteria</a:t>
            </a:r>
            <a:endParaRPr lang="en-US" sz="2000" dirty="0"/>
          </a:p>
          <a:p>
            <a:r>
              <a:rPr lang="en-US" sz="2000" dirty="0">
                <a:hlinkClick r:id="rId7"/>
              </a:rPr>
              <a:t>https://www.mdsave.com/procedures/ct-scan-without-contrast/d781f5cd</a:t>
            </a:r>
            <a:endParaRPr lang="en-US" sz="2000" dirty="0"/>
          </a:p>
          <a:p>
            <a:r>
              <a:rPr lang="en-US" sz="2000" dirty="0">
                <a:hlinkClick r:id="rId8"/>
              </a:rPr>
              <a:t>https://www.newchoicehealth.com/procedures/ct-angiography-chest</a:t>
            </a:r>
            <a:endParaRPr lang="en-US" sz="2000" dirty="0"/>
          </a:p>
          <a:p>
            <a:endParaRPr lang="en-US" sz="2000" dirty="0"/>
          </a:p>
          <a:p>
            <a:pPr marL="0" indent="0">
              <a:buNone/>
            </a:pPr>
            <a:endParaRPr lang="en-US" sz="2000" dirty="0"/>
          </a:p>
          <a:p>
            <a:endParaRPr lang="en-US" sz="2000" dirty="0"/>
          </a:p>
          <a:p>
            <a:endParaRPr lang="en-US" sz="2000" dirty="0"/>
          </a:p>
          <a:p>
            <a:endParaRPr lang="en-US" sz="2000" dirty="0"/>
          </a:p>
          <a:p>
            <a:endParaRPr lang="en-US" sz="2000" dirty="0"/>
          </a:p>
          <a:p>
            <a:endParaRPr lang="en-US" sz="2000" dirty="0">
              <a:solidFill>
                <a:srgbClr val="FFFFFF"/>
              </a:solidFill>
            </a:endParaRPr>
          </a:p>
        </p:txBody>
      </p:sp>
    </p:spTree>
    <p:extLst>
      <p:ext uri="{BB962C8B-B14F-4D97-AF65-F5344CB8AC3E}">
        <p14:creationId xmlns:p14="http://schemas.microsoft.com/office/powerpoint/2010/main" val="189895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D39260-7345-4DB5-9789-D168FCE750B3}"/>
              </a:ext>
            </a:extLst>
          </p:cNvPr>
          <p:cNvPicPr/>
          <p:nvPr/>
        </p:nvPicPr>
        <p:blipFill rotWithShape="1">
          <a:blip r:embed="rId2">
            <a:extLst>
              <a:ext uri="{28A0092B-C50C-407E-A947-70E740481C1C}">
                <a14:useLocalDpi xmlns:a14="http://schemas.microsoft.com/office/drawing/2010/main" val="0"/>
              </a:ext>
            </a:extLst>
          </a:blip>
          <a:srcRect l="1" t="-7708" r="-4414" b="-1"/>
          <a:stretch/>
        </p:blipFill>
        <p:spPr bwMode="auto">
          <a:xfrm>
            <a:off x="-1" y="-528638"/>
            <a:ext cx="12730163" cy="7386638"/>
          </a:xfrm>
          <a:prstGeom prst="rect">
            <a:avLst/>
          </a:prstGeom>
          <a:noFill/>
          <a:ln>
            <a:noFill/>
          </a:ln>
        </p:spPr>
      </p:pic>
    </p:spTree>
    <p:extLst>
      <p:ext uri="{BB962C8B-B14F-4D97-AF65-F5344CB8AC3E}">
        <p14:creationId xmlns:p14="http://schemas.microsoft.com/office/powerpoint/2010/main" val="154874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4148FA-291F-42D9-9D2F-F22120FDFCB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835355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A928C1-920B-47E7-A1A7-8C18633FF75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008186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565647-F83A-43FD-8039-EEEA2AFC323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419367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F5EC44-46ED-40D7-82E7-DACFF60A5F2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974742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1311</TotalTime>
  <Words>1478</Words>
  <Application>Microsoft Office PowerPoint</Application>
  <PresentationFormat>Widescreen</PresentationFormat>
  <Paragraphs>174</Paragraphs>
  <Slides>42</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Office Theme</vt:lpstr>
      <vt:lpstr>Pneumoperitoneum</vt:lpstr>
      <vt:lpstr>Clinical History</vt:lpstr>
      <vt:lpstr>Imaging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Images</vt:lpstr>
      <vt:lpstr>Key Images</vt:lpstr>
      <vt:lpstr>Summary of Key Findings</vt:lpstr>
      <vt:lpstr>Differential Diagnosis for Diffuse Abdominal Pain</vt:lpstr>
      <vt:lpstr>Pneumoperitoneum</vt:lpstr>
      <vt:lpstr>Pneumoperitoneum</vt:lpstr>
      <vt:lpstr>Pneumoperitoneum</vt:lpstr>
      <vt:lpstr>PowerPoint Presentation</vt:lpstr>
      <vt:lpstr>PowerPoint Presentation</vt:lpstr>
      <vt:lpstr>Pneumoperitoneum</vt:lpstr>
      <vt:lpstr>Treatment</vt:lpstr>
      <vt:lpstr>Discussion</vt:lpstr>
      <vt:lpstr>Final Diagnosis</vt:lpstr>
      <vt:lpstr>ACR Appropriateness Criteria</vt:lpstr>
      <vt:lpstr>ACR Appropriateness Criteria</vt:lpstr>
      <vt:lpstr>ACR Appropriateness Criteria</vt:lpstr>
      <vt:lpstr>PowerPoint Presentation</vt:lpstr>
      <vt:lpstr>PowerPoint Presentation</vt:lpstr>
      <vt:lpstr>Take Home Points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Pneumoperitoneum</dc:title>
  <dc:creator>Chad Zhao</dc:creator>
  <cp:lastModifiedBy>Chad Zhao</cp:lastModifiedBy>
  <cp:revision>31</cp:revision>
  <dcterms:created xsi:type="dcterms:W3CDTF">2021-03-02T02:08:27Z</dcterms:created>
  <dcterms:modified xsi:type="dcterms:W3CDTF">2021-03-03T00:19:19Z</dcterms:modified>
</cp:coreProperties>
</file>