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71" r:id="rId12"/>
    <p:sldId id="266" r:id="rId13"/>
    <p:sldId id="272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maravel, Manickam" initials="KM" lastIdx="8" clrIdx="0">
    <p:extLst>
      <p:ext uri="{19B8F6BF-5375-455C-9EA6-DF929625EA0E}">
        <p15:presenceInfo xmlns:p15="http://schemas.microsoft.com/office/powerpoint/2012/main" userId="S::manickam.kumaravel@uth.tmc.edu::5b425f44-68ac-4662-b696-6ba508bd0f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83" autoAdjust="0"/>
    <p:restoredTop sz="85141"/>
  </p:normalViewPr>
  <p:slideViewPr>
    <p:cSldViewPr snapToGrid="0">
      <p:cViewPr varScale="1">
        <p:scale>
          <a:sx n="100" d="100"/>
          <a:sy n="100" d="100"/>
        </p:scale>
        <p:origin x="18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7:57.821" idx="6">
    <p:pos x="10" y="10"/>
    <p:text>Differential diagnosis based on imaging findings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7:57.821" idx="6">
    <p:pos x="10" y="10"/>
    <p:text>Differential diagnosis based on imaging findings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8:13.739" idx="7">
    <p:pos x="10" y="10"/>
    <p:text>Introducer  final diagnosis before discussion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8:56.616" idx="8">
    <p:pos x="10" y="10"/>
    <p:text>Final diagnosis with highlights mentioned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33AF7-72C3-E64C-AC15-CBDC87F5470D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4C329-2E13-2848-B0FC-D904EC4EF7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03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emcrit.org</a:t>
            </a:r>
            <a:r>
              <a:rPr lang="en-US" dirty="0"/>
              <a:t>/wp-content/uploads/2019/09/</a:t>
            </a:r>
            <a:r>
              <a:rPr lang="en-US" dirty="0" err="1"/>
              <a:t>stratalgo.svg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C329-2E13-2848-B0FC-D904EC4EF7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05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www.nejm.org</a:t>
            </a:r>
            <a:r>
              <a:rPr lang="en-US" dirty="0"/>
              <a:t>/</a:t>
            </a:r>
            <a:r>
              <a:rPr lang="en-US" dirty="0" err="1"/>
              <a:t>doi</a:t>
            </a:r>
            <a:r>
              <a:rPr lang="en-US" dirty="0"/>
              <a:t>/pdf/10.1056/NEJMra0907731?articleTools=true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C329-2E13-2848-B0FC-D904EC4EF7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58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www.nejm.org</a:t>
            </a:r>
            <a:r>
              <a:rPr lang="en-US" dirty="0"/>
              <a:t>/</a:t>
            </a:r>
            <a:r>
              <a:rPr lang="en-US" dirty="0" err="1"/>
              <a:t>doi</a:t>
            </a:r>
            <a:r>
              <a:rPr lang="en-US" dirty="0"/>
              <a:t>/pdf/10.1056/NEJMra0907731?articleTools=true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C329-2E13-2848-B0FC-D904EC4EF7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6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www.acr.org</a:t>
            </a:r>
            <a:r>
              <a:rPr lang="en-US" dirty="0"/>
              <a:t>/Clinical-Resources/ACR-Appropriateness-Criteria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C329-2E13-2848-B0FC-D904EC4EF7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12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www.newchoicehealth.com</a:t>
            </a:r>
            <a:r>
              <a:rPr lang="en-US" dirty="0"/>
              <a:t>/procedures/</a:t>
            </a:r>
            <a:r>
              <a:rPr lang="en-US" dirty="0" err="1"/>
              <a:t>ct</a:t>
            </a:r>
            <a:r>
              <a:rPr lang="en-US" dirty="0"/>
              <a:t>-angiography-chest</a:t>
            </a:r>
          </a:p>
          <a:p>
            <a:r>
              <a:rPr lang="en-US" dirty="0"/>
              <a:t>https://</a:t>
            </a:r>
            <a:r>
              <a:rPr lang="en-US" dirty="0" err="1"/>
              <a:t>www.choosingwisely.org</a:t>
            </a:r>
            <a:r>
              <a:rPr lang="en-US" dirty="0"/>
              <a:t>/patient-resources/echocardiograms-for-heart-valve-disease/#:~:text=A%20standard%20echocardiogram%20and%20TEE,the%20cost%20of%20the%20test.</a:t>
            </a:r>
          </a:p>
          <a:p>
            <a:r>
              <a:rPr lang="en-US" dirty="0"/>
              <a:t>https://</a:t>
            </a:r>
            <a:r>
              <a:rPr lang="en-US" dirty="0" err="1"/>
              <a:t>health.costhelper.com</a:t>
            </a:r>
            <a:r>
              <a:rPr lang="en-US" dirty="0"/>
              <a:t>/chest-x-</a:t>
            </a:r>
            <a:r>
              <a:rPr lang="en-US" dirty="0" err="1"/>
              <a:t>rays.html</a:t>
            </a:r>
            <a:r>
              <a:rPr lang="en-US" dirty="0"/>
              <a:t>#:~:text=For%20patients%20not%20covered%20by,NewChoiceHealth.com%5B1%5D%20.</a:t>
            </a:r>
          </a:p>
          <a:p>
            <a:r>
              <a:rPr lang="en-US" dirty="0"/>
              <a:t>https://</a:t>
            </a:r>
            <a:r>
              <a:rPr lang="en-US" dirty="0" err="1"/>
              <a:t>www.mdsave.com</a:t>
            </a:r>
            <a:r>
              <a:rPr lang="en-US" dirty="0"/>
              <a:t>/procedures/venous-doppler-study-bilateral/d786fdce</a:t>
            </a:r>
          </a:p>
          <a:p>
            <a:r>
              <a:rPr lang="en-US" dirty="0"/>
              <a:t>https://</a:t>
            </a:r>
            <a:r>
              <a:rPr lang="en-US" dirty="0" err="1"/>
              <a:t>www.mdsave.com</a:t>
            </a:r>
            <a:r>
              <a:rPr lang="en-US" dirty="0"/>
              <a:t>/procedures/cardiac-catheterization-with-and-without-coronary-angiogram/d785fec8/</a:t>
            </a:r>
            <a:r>
              <a:rPr lang="en-US" dirty="0" err="1"/>
              <a:t>texas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C329-2E13-2848-B0FC-D904EC4EF7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35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C329-2E13-2848-B0FC-D904EC4EF7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71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C329-2E13-2848-B0FC-D904EC4EF7A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94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F93D-444E-4145-BBBB-C778E25C7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4BD24-6B2D-4F0C-9951-AA45451F6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13A9D-4B8C-48BE-B4E1-510F9B4E4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38CF62D-F14E-4580-8184-BC76D68A3BD6}"/>
              </a:ext>
            </a:extLst>
          </p:cNvPr>
          <p:cNvGrpSpPr/>
          <p:nvPr userDrawn="1"/>
        </p:nvGrpSpPr>
        <p:grpSpPr>
          <a:xfrm>
            <a:off x="1419290" y="5344886"/>
            <a:ext cx="9557657" cy="1513114"/>
            <a:chOff x="-101600" y="5349875"/>
            <a:chExt cx="9557657" cy="15131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222221-99B3-487B-9E84-7709D5058CD5}"/>
                </a:ext>
              </a:extLst>
            </p:cNvPr>
            <p:cNvSpPr/>
            <p:nvPr userDrawn="1"/>
          </p:nvSpPr>
          <p:spPr>
            <a:xfrm>
              <a:off x="-101600" y="5349875"/>
              <a:ext cx="9557657" cy="151311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F40B73D-FCF3-460C-BA3F-19C814E5B2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415" y="5608080"/>
              <a:ext cx="5149169" cy="8591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567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ECF77-DF06-493D-A550-E6B5FDC53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BB4A2-208D-4A95-9445-906CBBD7A6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57EFB-143F-46F8-89FF-466389C20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A9644-500A-4D4E-A7FB-722AC224A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5EE65-0676-4436-A45E-EB4867A0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98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0F6F57-C2DA-4B49-AE74-40A4E544D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363672-9AE6-4139-B826-132B27A00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55986-5B03-43D0-B9AE-415952FB4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3C262-2476-487A-90A4-BE2F30EB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18207-C586-47C8-A5C6-D5892788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2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42FCA-6B91-457E-AF40-2EAC5AA55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3F4AC-E34B-4957-ABA9-8CAD1530B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DDA22-D261-4BEF-939B-B11C7090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1D608-46CB-4D4C-9EF7-17E1ECEC6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2729-3FFD-4115-B0A2-20F313F6D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D6DA23-E649-4B0B-B20A-AB265094D053}"/>
              </a:ext>
            </a:extLst>
          </p:cNvPr>
          <p:cNvSpPr/>
          <p:nvPr userDrawn="1"/>
        </p:nvSpPr>
        <p:spPr>
          <a:xfrm>
            <a:off x="0" y="6241046"/>
            <a:ext cx="12192000" cy="60234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8DFB9A-F977-4B78-8428-F8ACEDCF83F8}"/>
              </a:ext>
            </a:extLst>
          </p:cNvPr>
          <p:cNvSpPr txBox="1"/>
          <p:nvPr userDrawn="1"/>
        </p:nvSpPr>
        <p:spPr>
          <a:xfrm>
            <a:off x="4221583" y="6336672"/>
            <a:ext cx="3693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McGovern Medical School</a:t>
            </a:r>
          </a:p>
        </p:txBody>
      </p:sp>
    </p:spTree>
    <p:extLst>
      <p:ext uri="{BB962C8B-B14F-4D97-AF65-F5344CB8AC3E}">
        <p14:creationId xmlns:p14="http://schemas.microsoft.com/office/powerpoint/2010/main" val="270788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6F83F-EE9C-45BA-B0AF-DDE4DABA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EF7D3-6DEB-44BC-9B6F-26D4AC5B2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932AF-7DF9-42DC-B0DE-74A4FB53F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66233-2BE1-43F2-9612-05A4B5254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702B0-FB7F-4380-ABB6-6B8C596FA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61A3-724B-48E9-A36F-D0A30C6F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61AE6-3729-4AD6-A3D8-36C1BC287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FDA9C-B802-4CC5-B791-1F957C7CF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0E1D7-F9C1-4723-9BF3-3F9095DE4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620F4-9E91-4C6C-B120-FD2BCD741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D4600-8EBC-419A-9441-48F49E07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3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48342-8909-46BB-AB91-28864174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06153-D4B5-42BC-94BF-CCF6AAB80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18DEF-7A6B-4804-8CD2-F1BEE79C3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FDDFE-E25C-422B-8538-26A54E9DD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961F16-A61F-48CA-B6DE-D6E12EDB39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244A6B-9661-439F-9D22-03589EE02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7C780C-C0CC-45E5-A032-268309A3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865D89-38A2-4677-BC7F-BA0DFB8BF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7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87E8F-1087-4C29-91D5-5319DF46A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22BD7-97F6-40D9-9330-6067D32B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C63E3-8BB5-4DB5-9FE7-59B4EF12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FE7BE7-9B7D-439A-B4C8-0D57FFDB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3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4C6209-C741-4EA6-81CA-0575872F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E86C08-0FEA-437E-8DBF-5BD1791C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BC8D-78AC-45D8-A593-15294AC8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7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4A346-4AB2-425B-83F7-48B3F1789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E7E43-D112-495C-B052-5F3DAAF57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16687-90F1-40FB-A522-1F9B085D4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0480F-A465-495B-9EA4-72137FEF8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AD194-635C-4AD9-AAD1-D57733373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C7DAD-276A-4260-9133-24866478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B3DC-A03B-4FA5-8A8C-D4BB390E9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48096A-7F3A-4B39-8832-44F8D56D5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763CA-7EBF-4C4A-9074-CB302B666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08105-3176-4977-BE65-2745C6DD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E6514-1EDE-4CA6-9EE3-9D3CC656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CC4D9-8EFA-4513-B08A-26281EBEE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0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6D748D-1C6F-4CC0-B18D-E1409E33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EAE89-AE55-4A97-B0FF-28649F74D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93511-DB32-4F69-A48A-528C891C0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56365-18A5-4883-8E30-8DC8FAEB18E3}" type="datetimeFigureOut">
              <a:rPr lang="en-US" smtClean="0"/>
              <a:t>2/2/21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EAA80-D800-4539-BF4B-C095AE394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84420-738F-4948-8D5B-A3FED505E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8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riptmag.com/features/writers-on-the-web-theme-and-asking-the-central-question-what-the-heck-is-my-web-series-about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D681-B8FD-4347-800D-AA193CFD5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976" y="1530219"/>
            <a:ext cx="9144000" cy="944045"/>
          </a:xfrm>
        </p:spPr>
        <p:txBody>
          <a:bodyPr/>
          <a:lstStyle/>
          <a:p>
            <a:r>
              <a:rPr lang="en-US" dirty="0"/>
              <a:t>Pulmonary Embolism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4D603A-7EEC-4D1E-B5C5-4348356C07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Kyle Meissner</a:t>
            </a:r>
          </a:p>
          <a:p>
            <a:r>
              <a:rPr lang="en-US" dirty="0"/>
              <a:t>02/01/2021</a:t>
            </a:r>
          </a:p>
          <a:p>
            <a:r>
              <a:rPr lang="en-US" dirty="0"/>
              <a:t>RAD 4001</a:t>
            </a:r>
          </a:p>
        </p:txBody>
      </p:sp>
    </p:spTree>
    <p:extLst>
      <p:ext uri="{BB962C8B-B14F-4D97-AF65-F5344CB8AC3E}">
        <p14:creationId xmlns:p14="http://schemas.microsoft.com/office/powerpoint/2010/main" val="1329531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A3E4D-42FE-4E5B-8173-4AE1EB9F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6C16A-92B4-442D-826A-B26B6147E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329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Transferred to BT CCU, started on Heparin</a:t>
            </a:r>
          </a:p>
          <a:p>
            <a:r>
              <a:rPr lang="en-US" dirty="0"/>
              <a:t>Transthoracic Echo</a:t>
            </a:r>
          </a:p>
          <a:p>
            <a:pPr lvl="1"/>
            <a:r>
              <a:rPr lang="en-US" dirty="0"/>
              <a:t>Grossly right ventricular appears   </a:t>
            </a:r>
            <a:br>
              <a:rPr lang="en-US" dirty="0"/>
            </a:br>
            <a:r>
              <a:rPr lang="en-US" dirty="0"/>
              <a:t> moderately dilated, visually mild to moderately reduced function</a:t>
            </a:r>
          </a:p>
          <a:p>
            <a:pPr lvl="1"/>
            <a:r>
              <a:rPr lang="en-US" dirty="0"/>
              <a:t>Estimated pulmonary artery systolic pressure to be at least 32-37mmHg assuming a RA pressure of 5-10 mmHg</a:t>
            </a:r>
          </a:p>
          <a:p>
            <a:r>
              <a:rPr lang="en-US" dirty="0"/>
              <a:t>IR Pulmonary Angiogram</a:t>
            </a:r>
          </a:p>
          <a:p>
            <a:pPr lvl="1"/>
            <a:r>
              <a:rPr lang="en-US" dirty="0"/>
              <a:t>For possible catheter directed thrombolysis</a:t>
            </a:r>
          </a:p>
          <a:p>
            <a:pPr lvl="1"/>
            <a:r>
              <a:rPr lang="en-US" dirty="0"/>
              <a:t>No filling defects, PA pressure 25 mmHg</a:t>
            </a:r>
          </a:p>
          <a:p>
            <a:r>
              <a:rPr lang="en-US" dirty="0"/>
              <a:t>Lower Extremity Venous Doppler</a:t>
            </a:r>
          </a:p>
          <a:p>
            <a:pPr lvl="1"/>
            <a:r>
              <a:rPr lang="en-US" dirty="0"/>
              <a:t>Deep venous thrombosis of the left popliteal vein</a:t>
            </a:r>
          </a:p>
        </p:txBody>
      </p:sp>
    </p:spTree>
    <p:extLst>
      <p:ext uri="{BB962C8B-B14F-4D97-AF65-F5344CB8AC3E}">
        <p14:creationId xmlns:p14="http://schemas.microsoft.com/office/powerpoint/2010/main" val="1609442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A3E4D-42FE-4E5B-8173-4AE1EB9F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6C16A-92B4-442D-826A-B26B6147E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79670" cy="4351338"/>
          </a:xfrm>
        </p:spPr>
        <p:txBody>
          <a:bodyPr/>
          <a:lstStyle/>
          <a:p>
            <a:r>
              <a:rPr lang="en-US" dirty="0"/>
              <a:t>Transitioned from Heparin to </a:t>
            </a:r>
            <a:r>
              <a:rPr lang="en-US" dirty="0" err="1"/>
              <a:t>Lovenox</a:t>
            </a:r>
            <a:endParaRPr lang="en-US" dirty="0"/>
          </a:p>
          <a:p>
            <a:pPr lvl="1"/>
            <a:r>
              <a:rPr lang="en-US" dirty="0"/>
              <a:t>No thrombolysis</a:t>
            </a:r>
          </a:p>
          <a:p>
            <a:r>
              <a:rPr lang="en-US" dirty="0"/>
              <a:t>Continued ASA and Statin for CVA/MI history</a:t>
            </a:r>
          </a:p>
          <a:p>
            <a:r>
              <a:rPr lang="en-US" dirty="0"/>
              <a:t>Discharged</a:t>
            </a:r>
          </a:p>
          <a:p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8757B5E-B2B7-D746-8D04-CD8118BFD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12" y="376555"/>
            <a:ext cx="5549638" cy="541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97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C95AC7-F6A9-4F22-B0E1-F66A46D7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ACR Appropriateness Criteria</a:t>
            </a: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776AE3D0-8D7D-4C41-909D-E9285136D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19" y="1599027"/>
            <a:ext cx="8832562" cy="43941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B794F9-DA70-FB4B-9307-FAFC5294F3C1}"/>
              </a:ext>
            </a:extLst>
          </p:cNvPr>
          <p:cNvSpPr/>
          <p:nvPr/>
        </p:nvSpPr>
        <p:spPr>
          <a:xfrm>
            <a:off x="3556000" y="1841500"/>
            <a:ext cx="1244600" cy="2540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8E3781-B5D0-0240-99BE-8547D1FC384F}"/>
              </a:ext>
            </a:extLst>
          </p:cNvPr>
          <p:cNvSpPr/>
          <p:nvPr/>
        </p:nvSpPr>
        <p:spPr>
          <a:xfrm>
            <a:off x="3556000" y="2604673"/>
            <a:ext cx="1727200" cy="2540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751924-DBD4-6C46-9E71-8D79320AB818}"/>
              </a:ext>
            </a:extLst>
          </p:cNvPr>
          <p:cNvSpPr/>
          <p:nvPr/>
        </p:nvSpPr>
        <p:spPr>
          <a:xfrm>
            <a:off x="3556000" y="3000719"/>
            <a:ext cx="2235200" cy="2540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EAC09E-31DF-464A-AC6A-B8B9D81981D0}"/>
              </a:ext>
            </a:extLst>
          </p:cNvPr>
          <p:cNvSpPr/>
          <p:nvPr/>
        </p:nvSpPr>
        <p:spPr>
          <a:xfrm>
            <a:off x="3556000" y="4472744"/>
            <a:ext cx="2324100" cy="365955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61FB40-7ECF-4A4A-9F5B-555B22F657A2}"/>
              </a:ext>
            </a:extLst>
          </p:cNvPr>
          <p:cNvSpPr/>
          <p:nvPr/>
        </p:nvSpPr>
        <p:spPr>
          <a:xfrm>
            <a:off x="3556000" y="4893018"/>
            <a:ext cx="2324100" cy="365955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72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5AC7-F6A9-4F22-B0E1-F66A46D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Associated Costs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6E428-8077-41B8-9F1B-89348564C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Chest Xray - $300</a:t>
            </a:r>
          </a:p>
          <a:p>
            <a:r>
              <a:rPr lang="en-US" dirty="0"/>
              <a:t>CT Angiogram Chest - $6,200</a:t>
            </a:r>
          </a:p>
          <a:p>
            <a:r>
              <a:rPr lang="en-US" dirty="0"/>
              <a:t>Transthoracic Echo - $2,000</a:t>
            </a:r>
          </a:p>
          <a:p>
            <a:r>
              <a:rPr lang="en-US" dirty="0"/>
              <a:t>IR Cardiac Catheterization - $9,268</a:t>
            </a:r>
          </a:p>
          <a:p>
            <a:r>
              <a:rPr lang="en-US" dirty="0"/>
              <a:t>DVT Doppler - $766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– $18,534</a:t>
            </a:r>
          </a:p>
        </p:txBody>
      </p:sp>
    </p:spTree>
    <p:extLst>
      <p:ext uri="{BB962C8B-B14F-4D97-AF65-F5344CB8AC3E}">
        <p14:creationId xmlns:p14="http://schemas.microsoft.com/office/powerpoint/2010/main" val="2833453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E43E-EE6B-4D0E-9EB6-B62AE224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Take Home Points / Teaching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1F59D-59F8-4BDF-92E4-0CD9CE333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1068" y="1825625"/>
            <a:ext cx="5999585" cy="4351338"/>
          </a:xfrm>
        </p:spPr>
        <p:txBody>
          <a:bodyPr/>
          <a:lstStyle/>
          <a:p>
            <a:r>
              <a:rPr lang="en-US" dirty="0"/>
              <a:t>Pulmonary embolisms are best diagnosed through CT PE Protocol</a:t>
            </a:r>
          </a:p>
          <a:p>
            <a:r>
              <a:rPr lang="en-US" dirty="0"/>
              <a:t>An additional transthoracic echo is not required to assess right heart strain already confirmed on CT</a:t>
            </a:r>
          </a:p>
          <a:p>
            <a:r>
              <a:rPr lang="en-US" dirty="0"/>
              <a:t>Both massive and submassive PEs can produce right heart strain. The main differentiating factor is hemodynamic stability</a:t>
            </a:r>
          </a:p>
        </p:txBody>
      </p:sp>
    </p:spTree>
    <p:extLst>
      <p:ext uri="{BB962C8B-B14F-4D97-AF65-F5344CB8AC3E}">
        <p14:creationId xmlns:p14="http://schemas.microsoft.com/office/powerpoint/2010/main" val="2875372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20E37-7B66-41A1-8FEB-27409046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8D92A-C1BE-4879-8A55-1A3252D8F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https://</a:t>
            </a:r>
            <a:r>
              <a:rPr lang="en-US" dirty="0" err="1"/>
              <a:t>emcrit.org</a:t>
            </a:r>
            <a:r>
              <a:rPr lang="en-US" dirty="0"/>
              <a:t>/wp-content/uploads/2019/09/</a:t>
            </a:r>
            <a:r>
              <a:rPr lang="en-US" dirty="0" err="1"/>
              <a:t>stratalgo.svg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www.nejm.org</a:t>
            </a:r>
            <a:r>
              <a:rPr lang="en-US" dirty="0"/>
              <a:t>/</a:t>
            </a:r>
            <a:r>
              <a:rPr lang="en-US" dirty="0" err="1"/>
              <a:t>doi</a:t>
            </a:r>
            <a:r>
              <a:rPr lang="en-US" dirty="0"/>
              <a:t>/pdf/10.1056/NEJMra0907731?articleTools=true</a:t>
            </a:r>
          </a:p>
          <a:p>
            <a:r>
              <a:rPr lang="en-US" dirty="0"/>
              <a:t>https://</a:t>
            </a:r>
            <a:r>
              <a:rPr lang="en-US" dirty="0" err="1"/>
              <a:t>www.acr.org</a:t>
            </a:r>
            <a:r>
              <a:rPr lang="en-US" dirty="0"/>
              <a:t>/Clinical-Resources/ACR-Appropriateness-Criteria</a:t>
            </a:r>
          </a:p>
          <a:p>
            <a:r>
              <a:rPr lang="en-US" dirty="0"/>
              <a:t>https://</a:t>
            </a:r>
            <a:r>
              <a:rPr lang="en-US" dirty="0" err="1"/>
              <a:t>www.newchoicehealth.com</a:t>
            </a:r>
            <a:r>
              <a:rPr lang="en-US" dirty="0"/>
              <a:t>/procedures/</a:t>
            </a:r>
            <a:r>
              <a:rPr lang="en-US" dirty="0" err="1"/>
              <a:t>ct</a:t>
            </a:r>
            <a:r>
              <a:rPr lang="en-US" dirty="0"/>
              <a:t>-angiography-chest</a:t>
            </a:r>
          </a:p>
          <a:p>
            <a:r>
              <a:rPr lang="en-US" dirty="0"/>
              <a:t>https://</a:t>
            </a:r>
            <a:r>
              <a:rPr lang="en-US" dirty="0" err="1"/>
              <a:t>www.choosingwisely.org</a:t>
            </a:r>
            <a:r>
              <a:rPr lang="en-US" dirty="0"/>
              <a:t>/patient-resources/echocardiograms-for-heart-valve-disease/#:~:text=A%20standard%20echocardiogram%20and%20TEE,the%20cost%20of%20the%20test.</a:t>
            </a:r>
          </a:p>
          <a:p>
            <a:r>
              <a:rPr lang="en-US" dirty="0"/>
              <a:t>https://</a:t>
            </a:r>
            <a:r>
              <a:rPr lang="en-US" dirty="0" err="1"/>
              <a:t>health.costhelper.com</a:t>
            </a:r>
            <a:r>
              <a:rPr lang="en-US" dirty="0"/>
              <a:t>/chest-x-</a:t>
            </a:r>
            <a:r>
              <a:rPr lang="en-US" dirty="0" err="1"/>
              <a:t>rays.html</a:t>
            </a:r>
            <a:r>
              <a:rPr lang="en-US" dirty="0"/>
              <a:t>#:~:text=For%20patients%20not%20covered%20by,NewChoiceHealth.com%5B1%5D%20.</a:t>
            </a:r>
          </a:p>
          <a:p>
            <a:r>
              <a:rPr lang="en-US" dirty="0"/>
              <a:t>https://</a:t>
            </a:r>
            <a:r>
              <a:rPr lang="en-US" dirty="0" err="1"/>
              <a:t>www.mdsave.com</a:t>
            </a:r>
            <a:r>
              <a:rPr lang="en-US" dirty="0"/>
              <a:t>/procedures/venous-doppler-study-bilateral/d786fdce</a:t>
            </a:r>
          </a:p>
          <a:p>
            <a:r>
              <a:rPr lang="en-US" dirty="0"/>
              <a:t>https://</a:t>
            </a:r>
            <a:r>
              <a:rPr lang="en-US" dirty="0" err="1"/>
              <a:t>www.mdsave.com</a:t>
            </a:r>
            <a:r>
              <a:rPr lang="en-US" dirty="0"/>
              <a:t>/procedures/cardiac-catheterization-with-and-without-coronary-angiogram/d785fec8/</a:t>
            </a:r>
            <a:r>
              <a:rPr lang="en-US" dirty="0" err="1"/>
              <a:t>texas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697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D889A8-B64D-41BC-828B-03492D48A7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25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770EF68-5AB2-40F5-80ED-3EA72D586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0354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Questions?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2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71E91-4F42-403A-A4AF-58C8F8A7D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7E120-3F07-4FB1-9690-F2D8CBCB0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83 yo male</a:t>
            </a:r>
          </a:p>
          <a:p>
            <a:r>
              <a:rPr lang="en-US" dirty="0"/>
              <a:t>PMHx CAD s/p PCI x3 (8-10 </a:t>
            </a:r>
            <a:r>
              <a:rPr lang="en-US" dirty="0" err="1"/>
              <a:t>yr</a:t>
            </a:r>
            <a:r>
              <a:rPr lang="en-US" dirty="0"/>
              <a:t> ago) and CVA w/ residual blindness</a:t>
            </a:r>
          </a:p>
          <a:p>
            <a:r>
              <a:rPr lang="en-US" dirty="0"/>
              <a:t>Presented after LOC and complaining of a five day hx of chest pain</a:t>
            </a:r>
          </a:p>
          <a:p>
            <a:pPr lvl="1"/>
            <a:r>
              <a:rPr lang="en-US" dirty="0"/>
              <a:t>Bilateral painful leg swelling 3 days ago that resolved after 24 hours</a:t>
            </a:r>
          </a:p>
          <a:p>
            <a:r>
              <a:rPr lang="en-US" dirty="0"/>
              <a:t>Vitals: </a:t>
            </a:r>
          </a:p>
          <a:p>
            <a:pPr marL="457200" lvl="1" indent="0">
              <a:buNone/>
            </a:pPr>
            <a:r>
              <a:rPr lang="en-US" dirty="0"/>
              <a:t>BP 118/69</a:t>
            </a:r>
          </a:p>
          <a:p>
            <a:pPr marL="457200" lvl="1" indent="0">
              <a:buNone/>
            </a:pPr>
            <a:r>
              <a:rPr lang="en-US" dirty="0"/>
              <a:t>P 104 </a:t>
            </a:r>
          </a:p>
          <a:p>
            <a:pPr marL="457200" lvl="1" indent="0">
              <a:buNone/>
            </a:pPr>
            <a:r>
              <a:rPr lang="en-US" dirty="0"/>
              <a:t>T 96.6 F</a:t>
            </a:r>
          </a:p>
          <a:p>
            <a:pPr marL="457200" lvl="1" indent="0">
              <a:buNone/>
            </a:pPr>
            <a:r>
              <a:rPr lang="en-US" dirty="0"/>
              <a:t>R 28 </a:t>
            </a:r>
          </a:p>
          <a:p>
            <a:pPr marL="457200" lvl="1" indent="0">
              <a:buNone/>
            </a:pPr>
            <a:r>
              <a:rPr lang="en-US" dirty="0"/>
              <a:t>O2 Saturation 94%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9CF925-D942-1C4E-A34E-5D75E18BC00A}"/>
              </a:ext>
            </a:extLst>
          </p:cNvPr>
          <p:cNvSpPr txBox="1">
            <a:spLocks/>
          </p:cNvSpPr>
          <p:nvPr/>
        </p:nvSpPr>
        <p:spPr>
          <a:xfrm>
            <a:off x="5136775" y="3496235"/>
            <a:ext cx="6777319" cy="2245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Work-up</a:t>
            </a:r>
          </a:p>
          <a:p>
            <a:pPr lvl="1"/>
            <a:r>
              <a:rPr lang="en-US" dirty="0"/>
              <a:t>Troponin 0.53</a:t>
            </a:r>
          </a:p>
          <a:p>
            <a:pPr lvl="1"/>
            <a:r>
              <a:rPr lang="en-US" dirty="0"/>
              <a:t>CXR</a:t>
            </a:r>
          </a:p>
          <a:p>
            <a:pPr lvl="1"/>
            <a:r>
              <a:rPr lang="en-US" dirty="0"/>
              <a:t>CT Chest PE Protocol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75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67A5-9DA8-4D9D-A0F3-C50B1662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C2B0A-3214-4459-9DE7-093A2FFDD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39145" cy="4351338"/>
          </a:xfrm>
        </p:spPr>
        <p:txBody>
          <a:bodyPr/>
          <a:lstStyle/>
          <a:p>
            <a:r>
              <a:rPr lang="en-US" dirty="0"/>
              <a:t>Pulmonary Embolism</a:t>
            </a:r>
          </a:p>
          <a:p>
            <a:r>
              <a:rPr lang="en-US" dirty="0"/>
              <a:t>Myocardial Infarction</a:t>
            </a:r>
          </a:p>
          <a:p>
            <a:r>
              <a:rPr lang="en-US" dirty="0"/>
              <a:t>Pneumonia</a:t>
            </a:r>
          </a:p>
          <a:p>
            <a:r>
              <a:rPr lang="en-US" dirty="0"/>
              <a:t>Aortic Dissection</a:t>
            </a:r>
          </a:p>
          <a:p>
            <a:r>
              <a:rPr lang="en-US" dirty="0"/>
              <a:t>Pericarditis</a:t>
            </a:r>
          </a:p>
          <a:p>
            <a:r>
              <a:rPr lang="en-US" dirty="0"/>
              <a:t>Cardiac Tamponade</a:t>
            </a:r>
          </a:p>
          <a:p>
            <a:r>
              <a:rPr lang="en-US" dirty="0"/>
              <a:t>Pleuritic Chest Pain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563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B2F56-E090-4BA8-A1D6-BB982B298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Chest X-Ray</a:t>
            </a:r>
          </a:p>
        </p:txBody>
      </p:sp>
      <p:pic>
        <p:nvPicPr>
          <p:cNvPr id="7" name="Picture 6" descr="A picture containing X-ray film, blur&#10;&#10;Description automatically generated">
            <a:extLst>
              <a:ext uri="{FF2B5EF4-FFF2-40B4-BE49-F238E27FC236}">
                <a16:creationId xmlns:a16="http://schemas.microsoft.com/office/drawing/2014/main" id="{FE82EA5A-5822-5243-AD95-CF340C802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11941"/>
            <a:ext cx="6324600" cy="454139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1C1BD4-DF78-3244-98D9-42128245C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9890" y="2598351"/>
            <a:ext cx="4433455" cy="1661298"/>
          </a:xfrm>
        </p:spPr>
        <p:txBody>
          <a:bodyPr/>
          <a:lstStyle/>
          <a:p>
            <a:r>
              <a:rPr lang="en-US" dirty="0"/>
              <a:t>Impression: </a:t>
            </a:r>
          </a:p>
          <a:p>
            <a:pPr lvl="1"/>
            <a:r>
              <a:rPr lang="en-US" dirty="0"/>
              <a:t>Bibasilar hazy opacities representing atelectasis or possible early infection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57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EE41C-717C-4739-8991-63AFB0AB9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 Chest PE Protocol</a:t>
            </a:r>
          </a:p>
        </p:txBody>
      </p:sp>
      <p:pic>
        <p:nvPicPr>
          <p:cNvPr id="7" name="Picture 6" descr="A person and person kissing&#10;&#10;Description automatically generated with low confidence">
            <a:extLst>
              <a:ext uri="{FF2B5EF4-FFF2-40B4-BE49-F238E27FC236}">
                <a16:creationId xmlns:a16="http://schemas.microsoft.com/office/drawing/2014/main" id="{2BE15F32-E530-2243-B371-729A522E7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993" y="1405139"/>
            <a:ext cx="4789007" cy="4538461"/>
          </a:xfrm>
          <a:prstGeom prst="rect">
            <a:avLst/>
          </a:prstGeom>
        </p:spPr>
      </p:pic>
      <p:pic>
        <p:nvPicPr>
          <p:cNvPr id="9" name="Picture 8" descr="A picture containing branchiopod crustacean, eaten&#10;&#10;Description automatically generated">
            <a:extLst>
              <a:ext uri="{FF2B5EF4-FFF2-40B4-BE49-F238E27FC236}">
                <a16:creationId xmlns:a16="http://schemas.microsoft.com/office/drawing/2014/main" id="{E790C206-8DCA-3948-B52B-F18A3E5B5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05138"/>
            <a:ext cx="5712924" cy="453846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42374D-68B9-FB46-9616-79A212859510}"/>
              </a:ext>
            </a:extLst>
          </p:cNvPr>
          <p:cNvCxnSpPr>
            <a:cxnSpLocks/>
          </p:cNvCxnSpPr>
          <p:nvPr/>
        </p:nvCxnSpPr>
        <p:spPr>
          <a:xfrm>
            <a:off x="6991381" y="1736025"/>
            <a:ext cx="1446491" cy="186228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753462-8EA0-524C-ACD9-928CECDC2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6228" y="1420102"/>
            <a:ext cx="1104057" cy="3803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800" dirty="0"/>
              <a:t>Thrombus</a:t>
            </a:r>
          </a:p>
          <a:p>
            <a:pPr marL="457200" lvl="1" indent="0">
              <a:buNone/>
            </a:pP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7E9C5A7-E833-2949-B34E-42BA054FB74B}"/>
              </a:ext>
            </a:extLst>
          </p:cNvPr>
          <p:cNvCxnSpPr>
            <a:cxnSpLocks/>
          </p:cNvCxnSpPr>
          <p:nvPr/>
        </p:nvCxnSpPr>
        <p:spPr>
          <a:xfrm>
            <a:off x="7910966" y="1280447"/>
            <a:ext cx="937586" cy="18398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791EEC8-8AF2-8B47-A561-ACB0121F57BB}"/>
              </a:ext>
            </a:extLst>
          </p:cNvPr>
          <p:cNvCxnSpPr>
            <a:cxnSpLocks/>
          </p:cNvCxnSpPr>
          <p:nvPr/>
        </p:nvCxnSpPr>
        <p:spPr>
          <a:xfrm flipH="1" flipV="1">
            <a:off x="9574599" y="4611793"/>
            <a:ext cx="1310408" cy="4430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42090BB-9B9D-124D-AF38-4F65BC1B06AD}"/>
              </a:ext>
            </a:extLst>
          </p:cNvPr>
          <p:cNvCxnSpPr>
            <a:cxnSpLocks/>
          </p:cNvCxnSpPr>
          <p:nvPr/>
        </p:nvCxnSpPr>
        <p:spPr>
          <a:xfrm flipH="1">
            <a:off x="9148781" y="911905"/>
            <a:ext cx="502743" cy="310294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8A0075F-1921-4442-A538-51140C7F4509}"/>
              </a:ext>
            </a:extLst>
          </p:cNvPr>
          <p:cNvSpPr txBox="1">
            <a:spLocks/>
          </p:cNvSpPr>
          <p:nvPr/>
        </p:nvSpPr>
        <p:spPr>
          <a:xfrm>
            <a:off x="10362433" y="1299995"/>
            <a:ext cx="1352109" cy="722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Pulmonary Vasculature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558125D5-DC3C-0A49-AAA3-7396EAC83230}"/>
              </a:ext>
            </a:extLst>
          </p:cNvPr>
          <p:cNvSpPr txBox="1">
            <a:spLocks/>
          </p:cNvSpPr>
          <p:nvPr/>
        </p:nvSpPr>
        <p:spPr>
          <a:xfrm>
            <a:off x="10885007" y="5039636"/>
            <a:ext cx="1216194" cy="5045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Descending Aorta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1604CA45-10E5-814C-A279-A61979A486F7}"/>
              </a:ext>
            </a:extLst>
          </p:cNvPr>
          <p:cNvSpPr txBox="1">
            <a:spLocks/>
          </p:cNvSpPr>
          <p:nvPr/>
        </p:nvSpPr>
        <p:spPr>
          <a:xfrm>
            <a:off x="9103940" y="319788"/>
            <a:ext cx="1216194" cy="6433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R/L Mainstem Bronchus</a:t>
            </a:r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275AB72-E2F1-CD47-A909-E10EB80AA972}"/>
              </a:ext>
            </a:extLst>
          </p:cNvPr>
          <p:cNvSpPr txBox="1">
            <a:spLocks/>
          </p:cNvSpPr>
          <p:nvPr/>
        </p:nvSpPr>
        <p:spPr>
          <a:xfrm>
            <a:off x="7246197" y="818337"/>
            <a:ext cx="1216194" cy="4978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Ascending Aorta</a:t>
            </a:r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DB01C3B-2595-5A4B-9C0F-69DDAE36F87D}"/>
              </a:ext>
            </a:extLst>
          </p:cNvPr>
          <p:cNvCxnSpPr>
            <a:cxnSpLocks/>
          </p:cNvCxnSpPr>
          <p:nvPr/>
        </p:nvCxnSpPr>
        <p:spPr>
          <a:xfrm flipH="1">
            <a:off x="8658175" y="2827486"/>
            <a:ext cx="671472" cy="100900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8CC8FD3-7DB3-BC4D-A7AC-19AE834BADFF}"/>
              </a:ext>
            </a:extLst>
          </p:cNvPr>
          <p:cNvCxnSpPr>
            <a:cxnSpLocks/>
          </p:cNvCxnSpPr>
          <p:nvPr/>
        </p:nvCxnSpPr>
        <p:spPr>
          <a:xfrm flipH="1">
            <a:off x="9499617" y="1893346"/>
            <a:ext cx="1163901" cy="143864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981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0627C-1E13-4ABE-A77A-7D681C620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Imaging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36A3E-3FEA-401A-8F41-7104335DF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35700" cy="142318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Saddle Embolism with bilateral emboli involving the right and left pulmonary arteries (lobar and segmental branches)</a:t>
            </a:r>
          </a:p>
          <a:p>
            <a:r>
              <a:rPr lang="en-US" dirty="0"/>
              <a:t>Right Heart Strain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ECCB1E-CD61-E344-8D14-8DB510D92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083642"/>
              </p:ext>
            </p:extLst>
          </p:nvPr>
        </p:nvGraphicFramePr>
        <p:xfrm>
          <a:off x="1417320" y="3248809"/>
          <a:ext cx="5189220" cy="263262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89220">
                  <a:extLst>
                    <a:ext uri="{9D8B030D-6E8A-4147-A177-3AD203B41FA5}">
                      <a16:colId xmlns:a16="http://schemas.microsoft.com/office/drawing/2014/main" val="1206496552"/>
                    </a:ext>
                  </a:extLst>
                </a:gridCol>
              </a:tblGrid>
              <a:tr h="1033342">
                <a:tc>
                  <a:txBody>
                    <a:bodyPr/>
                    <a:lstStyle/>
                    <a:p>
                      <a:r>
                        <a:rPr lang="en-US" sz="16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Abnormal position of the </a:t>
                      </a:r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interventricular septum</a:t>
                      </a:r>
                    </a:p>
                    <a:p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Flattening of the interventricular septum</a:t>
                      </a:r>
                    </a:p>
                    <a:p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Paradoxical interventricular septal bowing, i.e., towards the </a:t>
                      </a: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left ventricle </a:t>
                      </a:r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right</a:t>
                      </a:r>
                    </a:p>
                    <a:p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ventricular enlargement (</a:t>
                      </a: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right ventricle</a:t>
                      </a:r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bigger than the left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178091"/>
                  </a:ext>
                </a:extLst>
              </a:tr>
              <a:tr h="447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Pulmonary trunk</a:t>
                      </a:r>
                      <a:r>
                        <a:rPr lang="en-US" sz="16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enlargement (bigger than the aorta)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671906"/>
                  </a:ext>
                </a:extLst>
              </a:tr>
              <a:tr h="904174">
                <a:tc>
                  <a:txBody>
                    <a:bodyPr/>
                    <a:lstStyle/>
                    <a:p>
                      <a:r>
                        <a:rPr lang="en-US" sz="16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Features of right heart failure</a:t>
                      </a:r>
                    </a:p>
                    <a:p>
                      <a:r>
                        <a:rPr lang="en-US" sz="16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Inferior vena cava contrast reflux</a:t>
                      </a:r>
                      <a:endParaRPr lang="en-US" sz="1200" b="0" i="0" u="none" kern="1200" baseline="30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Dilated azygous venous system</a:t>
                      </a:r>
                    </a:p>
                    <a:p>
                      <a:r>
                        <a:rPr lang="en-US" sz="12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Dilated hepatic veins +/- with contrast reflux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841721"/>
                  </a:ext>
                </a:extLst>
              </a:tr>
              <a:tr h="206668">
                <a:tc>
                  <a:txBody>
                    <a:bodyPr/>
                    <a:lstStyle/>
                    <a:p>
                      <a:r>
                        <a:rPr lang="en-US" sz="7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*https://</a:t>
                      </a:r>
                      <a:r>
                        <a:rPr lang="en-US" sz="700" b="0" i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radiopaedia.org</a:t>
                      </a:r>
                      <a:r>
                        <a:rPr lang="en-US" sz="7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/articles/</a:t>
                      </a:r>
                      <a:r>
                        <a:rPr lang="en-US" sz="700" b="0" i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right-heart-strain?lang</a:t>
                      </a:r>
                      <a:r>
                        <a:rPr lang="en-US" sz="7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0219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E180771-4E68-044A-AC32-57B88089D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18" y="1211590"/>
            <a:ext cx="5451302" cy="443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43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67A5-9DA8-4D9D-A0F3-C50B1662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Diagnosis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372E9A-5E3E-3B4A-B831-7CFEF069D926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4939145" cy="26280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Pulmonary Embolism</a:t>
            </a:r>
          </a:p>
          <a:p>
            <a:pPr lvl="1"/>
            <a:r>
              <a:rPr lang="en-US" sz="2000" dirty="0"/>
              <a:t>Acute v. Chronic</a:t>
            </a:r>
          </a:p>
          <a:p>
            <a:pPr lvl="1"/>
            <a:r>
              <a:rPr lang="en-US" sz="2000" dirty="0"/>
              <a:t>Massive v. Submassive</a:t>
            </a:r>
            <a:endParaRPr lang="en-US" b="1" dirty="0"/>
          </a:p>
          <a:p>
            <a:r>
              <a:rPr lang="en-US" dirty="0"/>
              <a:t>Myocardial Infarction</a:t>
            </a:r>
          </a:p>
          <a:p>
            <a:r>
              <a:rPr lang="en-US" dirty="0"/>
              <a:t>Pneumonia</a:t>
            </a:r>
          </a:p>
          <a:p>
            <a:r>
              <a:rPr lang="en-US" dirty="0"/>
              <a:t>Malignancy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59551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31B0-B653-41BC-94EE-2104792F0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E2696-593D-4C91-8105-E7769D483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22289" cy="4351338"/>
          </a:xfrm>
        </p:spPr>
        <p:txBody>
          <a:bodyPr/>
          <a:lstStyle/>
          <a:p>
            <a:r>
              <a:rPr lang="en-US" dirty="0"/>
              <a:t>Types of PE: </a:t>
            </a:r>
          </a:p>
          <a:p>
            <a:pPr lvl="1"/>
            <a:r>
              <a:rPr lang="en-US" dirty="0"/>
              <a:t>Massive</a:t>
            </a:r>
          </a:p>
          <a:p>
            <a:pPr lvl="2"/>
            <a:r>
              <a:rPr lang="en-US" dirty="0"/>
              <a:t>Hemodynamically unstable (SBP&lt;90, Cardiac arrest, persistent bradycardia, vasopressor requirement</a:t>
            </a:r>
          </a:p>
          <a:p>
            <a:pPr lvl="1"/>
            <a:r>
              <a:rPr lang="en-US" dirty="0"/>
              <a:t>Submassive</a:t>
            </a:r>
          </a:p>
          <a:p>
            <a:pPr lvl="2"/>
            <a:r>
              <a:rPr lang="en-US" dirty="0"/>
              <a:t>Stable, etc. 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855A220A-0AD5-FB42-AC67-EB27DC9CB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025" y="763313"/>
            <a:ext cx="6369425" cy="47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48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45AECE-0DF0-4BF4-971B-1F58D548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Diagnosis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8B29CA3-1B25-4C6C-ABFE-64326863F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14133"/>
            <a:ext cx="10515600" cy="620889"/>
          </a:xfrm>
        </p:spPr>
        <p:txBody>
          <a:bodyPr/>
          <a:lstStyle/>
          <a:p>
            <a:r>
              <a:rPr lang="en-US" dirty="0"/>
              <a:t>Submassive Pulmonary Embolism with Right Heart Strain</a:t>
            </a:r>
          </a:p>
        </p:txBody>
      </p:sp>
    </p:spTree>
    <p:extLst>
      <p:ext uri="{BB962C8B-B14F-4D97-AF65-F5344CB8AC3E}">
        <p14:creationId xmlns:p14="http://schemas.microsoft.com/office/powerpoint/2010/main" val="2968444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793</Words>
  <Application>Microsoft Macintosh PowerPoint</Application>
  <PresentationFormat>Widescreen</PresentationFormat>
  <Paragraphs>117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Adobe Garamond Pro</vt:lpstr>
      <vt:lpstr>Arial</vt:lpstr>
      <vt:lpstr>Calibri</vt:lpstr>
      <vt:lpstr>Calibri Light</vt:lpstr>
      <vt:lpstr>Office Theme</vt:lpstr>
      <vt:lpstr>Pulmonary Embolism</vt:lpstr>
      <vt:lpstr>Clinical History</vt:lpstr>
      <vt:lpstr>Differential Diagnosis</vt:lpstr>
      <vt:lpstr>Chest X-Ray</vt:lpstr>
      <vt:lpstr>CT Chest PE Protocol</vt:lpstr>
      <vt:lpstr>Key Imaging Findings</vt:lpstr>
      <vt:lpstr>Differential Diagnosis</vt:lpstr>
      <vt:lpstr>Discussion</vt:lpstr>
      <vt:lpstr>Final Diagnosis</vt:lpstr>
      <vt:lpstr>Hospital Course</vt:lpstr>
      <vt:lpstr>Treatment</vt:lpstr>
      <vt:lpstr>ACR Appropriateness Criteria</vt:lpstr>
      <vt:lpstr>Associated Costs</vt:lpstr>
      <vt:lpstr>Take Home Points / Teaching points</vt:lpstr>
      <vt:lpstr>References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title (diagnosis)</dc:title>
  <dc:creator>Saagar Patel</dc:creator>
  <cp:lastModifiedBy>Kyle Meissner</cp:lastModifiedBy>
  <cp:revision>35</cp:revision>
  <dcterms:created xsi:type="dcterms:W3CDTF">2019-09-13T05:09:22Z</dcterms:created>
  <dcterms:modified xsi:type="dcterms:W3CDTF">2021-02-03T17:48:07Z</dcterms:modified>
</cp:coreProperties>
</file>