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58" r:id="rId5"/>
    <p:sldId id="273" r:id="rId6"/>
    <p:sldId id="271" r:id="rId7"/>
    <p:sldId id="259" r:id="rId8"/>
    <p:sldId id="275" r:id="rId9"/>
    <p:sldId id="274" r:id="rId10"/>
    <p:sldId id="272" r:id="rId11"/>
    <p:sldId id="276" r:id="rId12"/>
    <p:sldId id="261" r:id="rId13"/>
    <p:sldId id="260" r:id="rId14"/>
    <p:sldId id="262" r:id="rId15"/>
    <p:sldId id="265" r:id="rId16"/>
    <p:sldId id="264" r:id="rId17"/>
    <p:sldId id="266" r:id="rId18"/>
    <p:sldId id="267" r:id="rId19"/>
    <p:sldId id="268"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maravel, Manickam" initials="KM" lastIdx="8" clrIdx="0">
    <p:extLst>
      <p:ext uri="{19B8F6BF-5375-455C-9EA6-DF929625EA0E}">
        <p15:presenceInfo xmlns:p15="http://schemas.microsoft.com/office/powerpoint/2012/main" userId="S::manickam.kumaravel@uth.tmc.edu::5b425f44-68ac-4662-b696-6ba508bd0f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13T21:34:38.545" idx="2">
    <p:pos x="4140" y="3006"/>
    <p:text>Collaborating physician  (attending/resident)</p:text>
    <p:extLst>
      <p:ext uri="{C676402C-5697-4E1C-873F-D02D1690AC5C}">
        <p15:threadingInfo xmlns:p15="http://schemas.microsoft.com/office/powerpoint/2012/main" timeZoneBias="4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09-13T21:37:57.821" idx="6">
    <p:pos x="10" y="10"/>
    <p:text>Differential diagnosis based on imaging findings</p:text>
    <p:extLst>
      <p:ext uri="{C676402C-5697-4E1C-873F-D02D1690AC5C}">
        <p15:threadingInfo xmlns:p15="http://schemas.microsoft.com/office/powerpoint/2012/main" timeZoneBias="4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9-09-13T21:38:13.739" idx="7">
    <p:pos x="10" y="10"/>
    <p:text>Introducer  final diagnosis before discussion</p:text>
    <p:extLst>
      <p:ext uri="{C676402C-5697-4E1C-873F-D02D1690AC5C}">
        <p15:threadingInfo xmlns:p15="http://schemas.microsoft.com/office/powerpoint/2012/main" timeZoneBias="42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9-09-13T21:38:56.616" idx="8">
    <p:pos x="10" y="10"/>
    <p:text>Final diagnosis with highlights mentioned</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9-13T21:35:28.314" idx="3">
    <p:pos x="7137" y="1179"/>
    <p:text>Pertinent clinical history. Pertinent vitals and physical findings and laboratory values.pertinent prior imaging. </p:text>
    <p:extLst>
      <p:ext uri="{C676402C-5697-4E1C-873F-D02D1690AC5C}">
        <p15:threadingInfo xmlns:p15="http://schemas.microsoft.com/office/powerpoint/2012/main" timeZoneBias="420"/>
      </p:ext>
    </p:extLst>
  </p:cm>
  <p:cm authorId="1" dt="2019-09-13T21:37:35.699" idx="5">
    <p:pos x="10" y="10"/>
    <p:text>Include a follow-up slide off differential diagnosis</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9-13T21:35:28.314" idx="3">
    <p:pos x="7137" y="1179"/>
    <p:text>Pertinent clinical history. Pertinent vitals and physical findings and laboratory values.pertinent prior imaging. </p:text>
    <p:extLst>
      <p:ext uri="{C676402C-5697-4E1C-873F-D02D1690AC5C}">
        <p15:threadingInfo xmlns:p15="http://schemas.microsoft.com/office/powerpoint/2012/main" timeZoneBias="420"/>
      </p:ext>
    </p:extLst>
  </p:cm>
  <p:cm authorId="1" dt="2019-09-13T21:37:35.699" idx="5">
    <p:pos x="10" y="10"/>
    <p:text>Include a follow-up slide off differential diagnosis</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9-13T21:35:28.314" idx="3">
    <p:pos x="7137" y="1179"/>
    <p:text>Pertinent clinical history. Pertinent vitals and physical findings and laboratory values.pertinent prior imaging.</p:text>
    <p:extLst>
      <p:ext uri="{C676402C-5697-4E1C-873F-D02D1690AC5C}">
        <p15:threadingInfo xmlns:p15="http://schemas.microsoft.com/office/powerpoint/2012/main" timeZoneBias="420"/>
      </p:ext>
    </p:extLst>
  </p:cm>
  <p:cm authorId="1" dt="2019-09-13T21:37:35.699" idx="5">
    <p:pos x="10" y="10"/>
    <p:text>Include a follow-up slide off differential diagnosis</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9-13T21:36:57.937" idx="4">
    <p:pos x="2583" y="459"/>
    <p:text>Please label images with a legend so that it makes sense later on</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9-13T21:36:57.937" idx="4">
    <p:pos x="2583" y="459"/>
    <p:text>Please label images with a legend so that it makes sense later on</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9-13T21:36:57.937" idx="4">
    <p:pos x="2583" y="459"/>
    <p:text>Please label images with a legend so that it makes sense later on</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9-13T21:36:57.937" idx="4">
    <p:pos x="2583" y="459"/>
    <p:text>Please label images with a legend so that it makes sense later on</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9-13T21:36:57.937" idx="4">
    <p:pos x="2583" y="459"/>
    <p:text>Please label images with a legend so that it makes sense later on</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F93D-444E-4145-BBBB-C778E25C74C9}"/>
              </a:ext>
            </a:extLst>
          </p:cNvPr>
          <p:cNvSpPr>
            <a:spLocks noGrp="1"/>
          </p:cNvSpPr>
          <p:nvPr>
            <p:ph type="ctrTitle"/>
          </p:nvPr>
        </p:nvSpPr>
        <p:spPr>
          <a:xfrm>
            <a:off x="1524000" y="1122363"/>
            <a:ext cx="9144000" cy="2387600"/>
          </a:xfrm>
        </p:spPr>
        <p:txBody>
          <a:bodyPr anchor="b"/>
          <a:lstStyle>
            <a:lvl1pPr algn="ctr">
              <a:defRPr sz="60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9B24BD24-6B2D-4F0C-9951-AA45451F6846}"/>
              </a:ext>
            </a:extLst>
          </p:cNvPr>
          <p:cNvSpPr>
            <a:spLocks noGrp="1"/>
          </p:cNvSpPr>
          <p:nvPr>
            <p:ph type="subTitle" idx="1"/>
          </p:nvPr>
        </p:nvSpPr>
        <p:spPr>
          <a:xfrm>
            <a:off x="1524000" y="3602038"/>
            <a:ext cx="9144000" cy="165576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2B613A9D-4B8C-48BE-B4E1-510F9B4E4B6A}"/>
              </a:ext>
            </a:extLst>
          </p:cNvPr>
          <p:cNvSpPr>
            <a:spLocks noGrp="1"/>
          </p:cNvSpPr>
          <p:nvPr>
            <p:ph type="ftr" sz="quarter" idx="11"/>
          </p:nvPr>
        </p:nvSpPr>
        <p:spPr/>
        <p:txBody>
          <a:bodyPr/>
          <a:lstStyle/>
          <a:p>
            <a:endParaRPr lang="en-US" dirty="0"/>
          </a:p>
        </p:txBody>
      </p:sp>
      <p:grpSp>
        <p:nvGrpSpPr>
          <p:cNvPr id="7" name="Group 6">
            <a:extLst>
              <a:ext uri="{FF2B5EF4-FFF2-40B4-BE49-F238E27FC236}">
                <a16:creationId xmlns:a16="http://schemas.microsoft.com/office/drawing/2014/main" id="{E38CF62D-F14E-4580-8184-BC76D68A3BD6}"/>
              </a:ext>
            </a:extLst>
          </p:cNvPr>
          <p:cNvGrpSpPr/>
          <p:nvPr userDrawn="1"/>
        </p:nvGrpSpPr>
        <p:grpSpPr>
          <a:xfrm>
            <a:off x="1419290" y="5344886"/>
            <a:ext cx="9557657" cy="1513114"/>
            <a:chOff x="-101600" y="5349875"/>
            <a:chExt cx="9557657" cy="1513114"/>
          </a:xfrm>
        </p:grpSpPr>
        <p:sp>
          <p:nvSpPr>
            <p:cNvPr id="8" name="Rectangle 7">
              <a:extLst>
                <a:ext uri="{FF2B5EF4-FFF2-40B4-BE49-F238E27FC236}">
                  <a16:creationId xmlns:a16="http://schemas.microsoft.com/office/drawing/2014/main" id="{98222221-99B3-487B-9E84-7709D5058CD5}"/>
                </a:ext>
              </a:extLst>
            </p:cNvPr>
            <p:cNvSpPr/>
            <p:nvPr userDrawn="1"/>
          </p:nvSpPr>
          <p:spPr>
            <a:xfrm>
              <a:off x="-101600" y="5349875"/>
              <a:ext cx="9557657" cy="151311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F40B73D-FCF3-460C-BA3F-19C814E5B2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97415" y="5608080"/>
              <a:ext cx="5149169" cy="859169"/>
            </a:xfrm>
            <a:prstGeom prst="rect">
              <a:avLst/>
            </a:prstGeom>
          </p:spPr>
        </p:pic>
      </p:grpSp>
    </p:spTree>
    <p:extLst>
      <p:ext uri="{BB962C8B-B14F-4D97-AF65-F5344CB8AC3E}">
        <p14:creationId xmlns:p14="http://schemas.microsoft.com/office/powerpoint/2010/main" val="282567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CF77-DF06-493D-A550-E6B5FDC53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CBB4A2-208D-4A95-9445-906CBBD7A6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57EFB-143F-46F8-89FF-466389C20D16}"/>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5" name="Footer Placeholder 4">
            <a:extLst>
              <a:ext uri="{FF2B5EF4-FFF2-40B4-BE49-F238E27FC236}">
                <a16:creationId xmlns:a16="http://schemas.microsoft.com/office/drawing/2014/main" id="{9F7A9644-500A-4D4E-A7FB-722AC224A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5EE65-0676-4436-A45E-EB4867A0484F}"/>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1129398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0F6F57-C2DA-4B49-AE74-40A4E544DA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363672-9AE6-4139-B826-132B27A00D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55986-5B03-43D0-B9AE-415952FB4385}"/>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5" name="Footer Placeholder 4">
            <a:extLst>
              <a:ext uri="{FF2B5EF4-FFF2-40B4-BE49-F238E27FC236}">
                <a16:creationId xmlns:a16="http://schemas.microsoft.com/office/drawing/2014/main" id="{1EA3C262-2476-487A-90A4-BE2F30EBA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18207-C586-47C8-A5C6-D58927885A4C}"/>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418222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2FCA-6B91-457E-AF40-2EAC5AA557E4}"/>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183F4AC-E34B-4957-ABA9-8CAD1530B7A6}"/>
              </a:ext>
            </a:extLst>
          </p:cNvPr>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DDA22-D261-4BEF-939B-B11C709084D9}"/>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5" name="Footer Placeholder 4">
            <a:extLst>
              <a:ext uri="{FF2B5EF4-FFF2-40B4-BE49-F238E27FC236}">
                <a16:creationId xmlns:a16="http://schemas.microsoft.com/office/drawing/2014/main" id="{D2A1D608-46CB-4D4C-9EF7-17E1ECEC6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72729-3FFD-4115-B0A2-20F313F6DD93}"/>
              </a:ext>
            </a:extLst>
          </p:cNvPr>
          <p:cNvSpPr>
            <a:spLocks noGrp="1"/>
          </p:cNvSpPr>
          <p:nvPr>
            <p:ph type="sldNum" sz="quarter" idx="12"/>
          </p:nvPr>
        </p:nvSpPr>
        <p:spPr/>
        <p:txBody>
          <a:bodyPr/>
          <a:lstStyle/>
          <a:p>
            <a:fld id="{254CFF61-6865-4066-B2A4-5215AA34CCB4}" type="slidenum">
              <a:rPr lang="en-US" smtClean="0"/>
              <a:t>‹#›</a:t>
            </a:fld>
            <a:endParaRPr lang="en-US"/>
          </a:p>
        </p:txBody>
      </p:sp>
      <p:sp>
        <p:nvSpPr>
          <p:cNvPr id="8" name="Rectangle 7">
            <a:extLst>
              <a:ext uri="{FF2B5EF4-FFF2-40B4-BE49-F238E27FC236}">
                <a16:creationId xmlns:a16="http://schemas.microsoft.com/office/drawing/2014/main" id="{E1D6DA23-E649-4B0B-B20A-AB265094D053}"/>
              </a:ext>
            </a:extLst>
          </p:cNvPr>
          <p:cNvSpPr/>
          <p:nvPr userDrawn="1"/>
        </p:nvSpPr>
        <p:spPr>
          <a:xfrm>
            <a:off x="0" y="6241046"/>
            <a:ext cx="12192000" cy="60234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E8DFB9A-F977-4B78-8428-F8ACEDCF83F8}"/>
              </a:ext>
            </a:extLst>
          </p:cNvPr>
          <p:cNvSpPr txBox="1"/>
          <p:nvPr userDrawn="1"/>
        </p:nvSpPr>
        <p:spPr>
          <a:xfrm>
            <a:off x="4221583" y="6336672"/>
            <a:ext cx="3693885" cy="338554"/>
          </a:xfrm>
          <a:prstGeom prst="rect">
            <a:avLst/>
          </a:prstGeom>
          <a:noFill/>
        </p:spPr>
        <p:txBody>
          <a:bodyPr wrap="square" rtlCol="0">
            <a:spAutoFit/>
          </a:bodyPr>
          <a:lstStyle/>
          <a:p>
            <a:pPr algn="ctr"/>
            <a:r>
              <a:rPr lang="en-US" sz="1600" dirty="0">
                <a:solidFill>
                  <a:schemeClr val="bg1"/>
                </a:solidFill>
                <a:latin typeface="Adobe Garamond Pro" panose="02020502060506020403" pitchFamily="18" charset="0"/>
              </a:rPr>
              <a:t>McGovern Medical School</a:t>
            </a:r>
          </a:p>
        </p:txBody>
      </p:sp>
    </p:spTree>
    <p:extLst>
      <p:ext uri="{BB962C8B-B14F-4D97-AF65-F5344CB8AC3E}">
        <p14:creationId xmlns:p14="http://schemas.microsoft.com/office/powerpoint/2010/main" val="27078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6F83F-EE9C-45BA-B0AF-DDE4DABA37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FEF7D3-6DEB-44BC-9B6F-26D4AC5B2C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A932AF-7DF9-42DC-B0DE-74A4FB53FFE6}"/>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5" name="Footer Placeholder 4">
            <a:extLst>
              <a:ext uri="{FF2B5EF4-FFF2-40B4-BE49-F238E27FC236}">
                <a16:creationId xmlns:a16="http://schemas.microsoft.com/office/drawing/2014/main" id="{8CB66233-2BE1-43F2-9612-05A4B5254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702B0-FB7F-4380-ABB6-6B8C596FA258}"/>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3868634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61A3-724B-48E9-A36F-D0A30C6FD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161AE6-3729-4AD6-A3D8-36C1BC2874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5FDA9C-B802-4CC5-B791-1F957C7CF1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50E1D7-F9C1-4723-9BF3-3F9095DE46BA}"/>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6" name="Footer Placeholder 5">
            <a:extLst>
              <a:ext uri="{FF2B5EF4-FFF2-40B4-BE49-F238E27FC236}">
                <a16:creationId xmlns:a16="http://schemas.microsoft.com/office/drawing/2014/main" id="{489620F4-9E91-4C6C-B120-FD2BCD741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D4600-8EBC-419A-9441-48F49E0721D6}"/>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121953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48342-8909-46BB-AB91-288641747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06153-D4B5-42BC-94BF-CCF6AAB807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B18DEF-7A6B-4804-8CD2-F1BEE79C32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3FDDFE-E25C-422B-8538-26A54E9DD6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961F16-A61F-48CA-B6DE-D6E12EDB39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244A6B-9661-439F-9D22-03589EE02631}"/>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8" name="Footer Placeholder 7">
            <a:extLst>
              <a:ext uri="{FF2B5EF4-FFF2-40B4-BE49-F238E27FC236}">
                <a16:creationId xmlns:a16="http://schemas.microsoft.com/office/drawing/2014/main" id="{337C780C-C0CC-45E5-A032-268309A34B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865D89-38A2-4677-BC7F-BA0DFB8BF75B}"/>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4097770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87E8F-1087-4C29-91D5-5319DF46AD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222BD7-97F6-40D9-9330-6067D32BE0BE}"/>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4" name="Footer Placeholder 3">
            <a:extLst>
              <a:ext uri="{FF2B5EF4-FFF2-40B4-BE49-F238E27FC236}">
                <a16:creationId xmlns:a16="http://schemas.microsoft.com/office/drawing/2014/main" id="{6A7C63E3-8BB5-4DB5-9FE7-59B4EF121B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FE7BE7-9B7D-439A-B4C8-0D57FFDB1D1D}"/>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345033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C6209-C741-4EA6-81CA-0575872F3197}"/>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3" name="Footer Placeholder 2">
            <a:extLst>
              <a:ext uri="{FF2B5EF4-FFF2-40B4-BE49-F238E27FC236}">
                <a16:creationId xmlns:a16="http://schemas.microsoft.com/office/drawing/2014/main" id="{36E86C08-0FEA-437E-8DBF-5BD1791C75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0BBC8D-78AC-45D8-A593-15294AC8E4D0}"/>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3525478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4A346-4AB2-425B-83F7-48B3F17892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FE7E43-D112-495C-B052-5F3DAAF57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16687-90F1-40FB-A522-1F9B085D49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0480F-A465-495B-9EA4-72137FEF8467}"/>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6" name="Footer Placeholder 5">
            <a:extLst>
              <a:ext uri="{FF2B5EF4-FFF2-40B4-BE49-F238E27FC236}">
                <a16:creationId xmlns:a16="http://schemas.microsoft.com/office/drawing/2014/main" id="{707AD194-635C-4AD9-AAD1-D57733373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C7DAD-276A-4260-9133-248664785D35}"/>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18754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B3DC-A03B-4FA5-8A8C-D4BB390E9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48096A-7F3A-4B39-8832-44F8D56D5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3763CA-7EBF-4C4A-9074-CB302B666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D08105-3176-4977-BE65-2745C6DD67DF}"/>
              </a:ext>
            </a:extLst>
          </p:cNvPr>
          <p:cNvSpPr>
            <a:spLocks noGrp="1"/>
          </p:cNvSpPr>
          <p:nvPr>
            <p:ph type="dt" sz="half" idx="10"/>
          </p:nvPr>
        </p:nvSpPr>
        <p:spPr/>
        <p:txBody>
          <a:bodyPr/>
          <a:lstStyle/>
          <a:p>
            <a:fld id="{FFC56365-18A5-4883-8E30-8DC8FAEB18E3}" type="datetimeFigureOut">
              <a:rPr lang="en-US" smtClean="0"/>
              <a:t>2/3/2021</a:t>
            </a:fld>
            <a:endParaRPr lang="en-US"/>
          </a:p>
        </p:txBody>
      </p:sp>
      <p:sp>
        <p:nvSpPr>
          <p:cNvPr id="6" name="Footer Placeholder 5">
            <a:extLst>
              <a:ext uri="{FF2B5EF4-FFF2-40B4-BE49-F238E27FC236}">
                <a16:creationId xmlns:a16="http://schemas.microsoft.com/office/drawing/2014/main" id="{84AE6514-1EDE-4CA6-9EE3-9D3CC6563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CC4D9-8EFA-4513-B08A-26281EBEEC23}"/>
              </a:ext>
            </a:extLst>
          </p:cNvPr>
          <p:cNvSpPr>
            <a:spLocks noGrp="1"/>
          </p:cNvSpPr>
          <p:nvPr>
            <p:ph type="sldNum" sz="quarter" idx="12"/>
          </p:nvPr>
        </p:nvSpPr>
        <p:spPr/>
        <p:txBody>
          <a:bodyPr/>
          <a:lstStyle/>
          <a:p>
            <a:fld id="{254CFF61-6865-4066-B2A4-5215AA34CCB4}" type="slidenum">
              <a:rPr lang="en-US" smtClean="0"/>
              <a:t>‹#›</a:t>
            </a:fld>
            <a:endParaRPr lang="en-US"/>
          </a:p>
        </p:txBody>
      </p:sp>
    </p:spTree>
    <p:extLst>
      <p:ext uri="{BB962C8B-B14F-4D97-AF65-F5344CB8AC3E}">
        <p14:creationId xmlns:p14="http://schemas.microsoft.com/office/powerpoint/2010/main" val="2337309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D748D-1C6F-4CC0-B18D-E1409E33BB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BEAE89-AE55-4A97-B0FF-28649F74D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893511-DB32-4F69-A48A-528C891C0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56365-18A5-4883-8E30-8DC8FAEB18E3}" type="datetimeFigureOut">
              <a:rPr lang="en-US" smtClean="0"/>
              <a:t>2/3/2021</a:t>
            </a:fld>
            <a:endParaRPr lang="en-US"/>
          </a:p>
        </p:txBody>
      </p:sp>
      <p:sp>
        <p:nvSpPr>
          <p:cNvPr id="5" name="Footer Placeholder 4">
            <a:extLst>
              <a:ext uri="{FF2B5EF4-FFF2-40B4-BE49-F238E27FC236}">
                <a16:creationId xmlns:a16="http://schemas.microsoft.com/office/drawing/2014/main" id="{776EAA80-D800-4539-BF4B-C095AE394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84420-738F-4948-8D5B-A3FED505E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CFF61-6865-4066-B2A4-5215AA34CCB4}" type="slidenum">
              <a:rPr lang="en-US" smtClean="0"/>
              <a:t>‹#›</a:t>
            </a:fld>
            <a:endParaRPr lang="en-US"/>
          </a:p>
        </p:txBody>
      </p:sp>
    </p:spTree>
    <p:extLst>
      <p:ext uri="{BB962C8B-B14F-4D97-AF65-F5344CB8AC3E}">
        <p14:creationId xmlns:p14="http://schemas.microsoft.com/office/powerpoint/2010/main" val="1240482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acr.org/Clinical-Resources/ACR-Appropriateness-Criteri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criptmag.com/features/writers-on-the-web-theme-and-asking-the-central-question-what-the-heck-is-my-web-series-about" TargetMode="Externa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comments" Target="../comments/commen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comments" Target="../comments/commen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D681-B8FD-4347-800D-AA193CFD5D55}"/>
              </a:ext>
            </a:extLst>
          </p:cNvPr>
          <p:cNvSpPr>
            <a:spLocks noGrp="1"/>
          </p:cNvSpPr>
          <p:nvPr>
            <p:ph type="ctrTitle"/>
          </p:nvPr>
        </p:nvSpPr>
        <p:spPr>
          <a:xfrm>
            <a:off x="1607976" y="1530219"/>
            <a:ext cx="9144000" cy="944045"/>
          </a:xfrm>
        </p:spPr>
        <p:txBody>
          <a:bodyPr/>
          <a:lstStyle/>
          <a:p>
            <a:r>
              <a:rPr lang="en-US" dirty="0"/>
              <a:t>Pyelonephritis</a:t>
            </a:r>
          </a:p>
        </p:txBody>
      </p:sp>
      <p:sp>
        <p:nvSpPr>
          <p:cNvPr id="3" name="Subtitle 2">
            <a:extLst>
              <a:ext uri="{FF2B5EF4-FFF2-40B4-BE49-F238E27FC236}">
                <a16:creationId xmlns:a16="http://schemas.microsoft.com/office/drawing/2014/main" id="{1F4D603A-7EEC-4D1E-B5C5-4348356C0753}"/>
              </a:ext>
            </a:extLst>
          </p:cNvPr>
          <p:cNvSpPr>
            <a:spLocks noGrp="1"/>
          </p:cNvSpPr>
          <p:nvPr>
            <p:ph type="subTitle" idx="1"/>
          </p:nvPr>
        </p:nvSpPr>
        <p:spPr/>
        <p:txBody>
          <a:bodyPr>
            <a:normAutofit/>
          </a:bodyPr>
          <a:lstStyle/>
          <a:p>
            <a:r>
              <a:rPr lang="en-US" dirty="0"/>
              <a:t>Eric Fris, MS4</a:t>
            </a:r>
          </a:p>
          <a:p>
            <a:r>
              <a:rPr lang="en-US" dirty="0"/>
              <a:t>2/5/2021</a:t>
            </a:r>
          </a:p>
          <a:p>
            <a:r>
              <a:rPr lang="en-US" dirty="0"/>
              <a:t>RAD 4001</a:t>
            </a:r>
          </a:p>
          <a:p>
            <a:endParaRPr lang="en-US" dirty="0"/>
          </a:p>
        </p:txBody>
      </p:sp>
    </p:spTree>
    <p:extLst>
      <p:ext uri="{BB962C8B-B14F-4D97-AF65-F5344CB8AC3E}">
        <p14:creationId xmlns:p14="http://schemas.microsoft.com/office/powerpoint/2010/main" val="1329531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E41C-717C-4739-8991-63AFB0AB91D9}"/>
              </a:ext>
            </a:extLst>
          </p:cNvPr>
          <p:cNvSpPr>
            <a:spLocks noGrp="1"/>
          </p:cNvSpPr>
          <p:nvPr>
            <p:ph type="title"/>
          </p:nvPr>
        </p:nvSpPr>
        <p:spPr/>
        <p:txBody>
          <a:bodyPr/>
          <a:lstStyle/>
          <a:p>
            <a:r>
              <a:rPr lang="en-US" dirty="0"/>
              <a:t>Axial View</a:t>
            </a:r>
          </a:p>
        </p:txBody>
      </p:sp>
      <p:sp>
        <p:nvSpPr>
          <p:cNvPr id="5" name="Content Placeholder 4">
            <a:extLst>
              <a:ext uri="{FF2B5EF4-FFF2-40B4-BE49-F238E27FC236}">
                <a16:creationId xmlns:a16="http://schemas.microsoft.com/office/drawing/2014/main" id="{5257C81E-609B-48B2-8974-CF80BFE4D357}"/>
              </a:ext>
            </a:extLst>
          </p:cNvPr>
          <p:cNvSpPr>
            <a:spLocks noGrp="1"/>
          </p:cNvSpPr>
          <p:nvPr>
            <p:ph idx="1"/>
          </p:nvPr>
        </p:nvSpPr>
        <p:spPr>
          <a:xfrm>
            <a:off x="838200" y="1825625"/>
            <a:ext cx="5472630" cy="4351338"/>
          </a:xfrm>
        </p:spPr>
        <p:txBody>
          <a:bodyPr>
            <a:normAutofit/>
          </a:bodyPr>
          <a:lstStyle/>
          <a:p>
            <a:r>
              <a:rPr lang="en-US" dirty="0"/>
              <a:t>Kidneys and ureters: </a:t>
            </a:r>
          </a:p>
          <a:p>
            <a:pPr lvl="1"/>
            <a:r>
              <a:rPr lang="en-US" dirty="0"/>
              <a:t>Multifocal wedge-shaped hypodensities in the bilateral kidneys, most prominent in the right superior renal pole and the left inferior renal pole. Mild right perinephric and proximal periureteral stranding. No renal calculi or hydronephrosis. No organized fluid collections.</a:t>
            </a:r>
          </a:p>
        </p:txBody>
      </p:sp>
      <p:pic>
        <p:nvPicPr>
          <p:cNvPr id="6" name="Picture 5">
            <a:extLst>
              <a:ext uri="{FF2B5EF4-FFF2-40B4-BE49-F238E27FC236}">
                <a16:creationId xmlns:a16="http://schemas.microsoft.com/office/drawing/2014/main" id="{BEC87921-A4C7-4D8D-9FCA-F03504B456ED}"/>
              </a:ext>
            </a:extLst>
          </p:cNvPr>
          <p:cNvPicPr>
            <a:picLocks noChangeAspect="1"/>
          </p:cNvPicPr>
          <p:nvPr/>
        </p:nvPicPr>
        <p:blipFill>
          <a:blip r:embed="rId2"/>
          <a:stretch>
            <a:fillRect/>
          </a:stretch>
        </p:blipFill>
        <p:spPr>
          <a:xfrm>
            <a:off x="6310830" y="1690688"/>
            <a:ext cx="5472630" cy="4458787"/>
          </a:xfrm>
          <a:prstGeom prst="rect">
            <a:avLst/>
          </a:prstGeom>
        </p:spPr>
      </p:pic>
      <p:cxnSp>
        <p:nvCxnSpPr>
          <p:cNvPr id="7" name="Straight Arrow Connector 6">
            <a:extLst>
              <a:ext uri="{FF2B5EF4-FFF2-40B4-BE49-F238E27FC236}">
                <a16:creationId xmlns:a16="http://schemas.microsoft.com/office/drawing/2014/main" id="{4C7FF410-8CA4-468D-ABF2-002DF604E019}"/>
              </a:ext>
            </a:extLst>
          </p:cNvPr>
          <p:cNvCxnSpPr/>
          <p:nvPr/>
        </p:nvCxnSpPr>
        <p:spPr>
          <a:xfrm>
            <a:off x="8064926" y="3987878"/>
            <a:ext cx="383822" cy="158044"/>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A0C9EE8-5CDB-4DE2-AECF-71C982B7F142}"/>
              </a:ext>
            </a:extLst>
          </p:cNvPr>
          <p:cNvCxnSpPr/>
          <p:nvPr/>
        </p:nvCxnSpPr>
        <p:spPr>
          <a:xfrm>
            <a:off x="7873015" y="4500104"/>
            <a:ext cx="383822" cy="158044"/>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73BE062-FD64-4F72-AE02-DF3091314615}"/>
              </a:ext>
            </a:extLst>
          </p:cNvPr>
          <p:cNvCxnSpPr/>
          <p:nvPr/>
        </p:nvCxnSpPr>
        <p:spPr>
          <a:xfrm>
            <a:off x="7873015" y="4243991"/>
            <a:ext cx="383822" cy="158044"/>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82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E41C-717C-4739-8991-63AFB0AB91D9}"/>
              </a:ext>
            </a:extLst>
          </p:cNvPr>
          <p:cNvSpPr>
            <a:spLocks noGrp="1"/>
          </p:cNvSpPr>
          <p:nvPr>
            <p:ph type="title"/>
          </p:nvPr>
        </p:nvSpPr>
        <p:spPr/>
        <p:txBody>
          <a:bodyPr/>
          <a:lstStyle/>
          <a:p>
            <a:r>
              <a:rPr lang="en-US" dirty="0"/>
              <a:t>Comparison to normal </a:t>
            </a:r>
          </a:p>
        </p:txBody>
      </p:sp>
      <p:pic>
        <p:nvPicPr>
          <p:cNvPr id="6" name="Picture 5">
            <a:extLst>
              <a:ext uri="{FF2B5EF4-FFF2-40B4-BE49-F238E27FC236}">
                <a16:creationId xmlns:a16="http://schemas.microsoft.com/office/drawing/2014/main" id="{BEC87921-A4C7-4D8D-9FCA-F03504B456ED}"/>
              </a:ext>
            </a:extLst>
          </p:cNvPr>
          <p:cNvPicPr>
            <a:picLocks noChangeAspect="1"/>
          </p:cNvPicPr>
          <p:nvPr/>
        </p:nvPicPr>
        <p:blipFill>
          <a:blip r:embed="rId2"/>
          <a:stretch>
            <a:fillRect/>
          </a:stretch>
        </p:blipFill>
        <p:spPr>
          <a:xfrm>
            <a:off x="5881170" y="1690688"/>
            <a:ext cx="5472630" cy="4458787"/>
          </a:xfrm>
          <a:prstGeom prst="rect">
            <a:avLst/>
          </a:prstGeom>
        </p:spPr>
      </p:pic>
      <p:pic>
        <p:nvPicPr>
          <p:cNvPr id="8" name="Picture 7">
            <a:extLst>
              <a:ext uri="{FF2B5EF4-FFF2-40B4-BE49-F238E27FC236}">
                <a16:creationId xmlns:a16="http://schemas.microsoft.com/office/drawing/2014/main" id="{B037943B-620A-4343-8E86-CD668A789BC1}"/>
              </a:ext>
            </a:extLst>
          </p:cNvPr>
          <p:cNvPicPr>
            <a:picLocks noChangeAspect="1"/>
          </p:cNvPicPr>
          <p:nvPr/>
        </p:nvPicPr>
        <p:blipFill>
          <a:blip r:embed="rId3"/>
          <a:stretch>
            <a:fillRect/>
          </a:stretch>
        </p:blipFill>
        <p:spPr>
          <a:xfrm>
            <a:off x="1687689" y="1414583"/>
            <a:ext cx="4193482" cy="4860627"/>
          </a:xfrm>
          <a:prstGeom prst="rect">
            <a:avLst/>
          </a:prstGeom>
        </p:spPr>
      </p:pic>
      <p:cxnSp>
        <p:nvCxnSpPr>
          <p:cNvPr id="10" name="Straight Arrow Connector 9">
            <a:extLst>
              <a:ext uri="{FF2B5EF4-FFF2-40B4-BE49-F238E27FC236}">
                <a16:creationId xmlns:a16="http://schemas.microsoft.com/office/drawing/2014/main" id="{20B9E9DE-25D0-4EF3-BC9C-C8E46A5DC9EB}"/>
              </a:ext>
            </a:extLst>
          </p:cNvPr>
          <p:cNvCxnSpPr/>
          <p:nvPr/>
        </p:nvCxnSpPr>
        <p:spPr>
          <a:xfrm>
            <a:off x="7653866" y="3996267"/>
            <a:ext cx="383822" cy="158044"/>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D792B7-E410-4E5A-AF19-F3AC671BC631}"/>
              </a:ext>
            </a:extLst>
          </p:cNvPr>
          <p:cNvCxnSpPr/>
          <p:nvPr/>
        </p:nvCxnSpPr>
        <p:spPr>
          <a:xfrm>
            <a:off x="7461955" y="4508493"/>
            <a:ext cx="383822" cy="158044"/>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A982FB4-C606-4A01-9663-379086C7E4D7}"/>
              </a:ext>
            </a:extLst>
          </p:cNvPr>
          <p:cNvCxnSpPr/>
          <p:nvPr/>
        </p:nvCxnSpPr>
        <p:spPr>
          <a:xfrm>
            <a:off x="7461955" y="4252380"/>
            <a:ext cx="383822" cy="158044"/>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603DD1-7764-4E97-98CE-4DF9FCFB02C7}"/>
              </a:ext>
            </a:extLst>
          </p:cNvPr>
          <p:cNvSpPr txBox="1"/>
          <p:nvPr/>
        </p:nvSpPr>
        <p:spPr>
          <a:xfrm>
            <a:off x="383822" y="6224722"/>
            <a:ext cx="4380089" cy="646331"/>
          </a:xfrm>
          <a:prstGeom prst="rect">
            <a:avLst/>
          </a:prstGeom>
          <a:noFill/>
        </p:spPr>
        <p:txBody>
          <a:bodyPr wrap="square" rtlCol="0">
            <a:spAutoFit/>
          </a:bodyPr>
          <a:lstStyle/>
          <a:p>
            <a:r>
              <a:rPr lang="en-US" dirty="0">
                <a:solidFill>
                  <a:schemeClr val="bg1"/>
                </a:solidFill>
              </a:rPr>
              <a:t>Case courtesy of Dr Ian </a:t>
            </a:r>
            <a:r>
              <a:rPr lang="en-US" dirty="0" err="1">
                <a:solidFill>
                  <a:schemeClr val="bg1"/>
                </a:solidFill>
              </a:rPr>
              <a:t>Bickle</a:t>
            </a:r>
            <a:r>
              <a:rPr lang="en-US" dirty="0">
                <a:solidFill>
                  <a:schemeClr val="bg1"/>
                </a:solidFill>
              </a:rPr>
              <a:t>, Radiopaedia.org, </a:t>
            </a:r>
            <a:r>
              <a:rPr lang="en-US" dirty="0" err="1">
                <a:solidFill>
                  <a:schemeClr val="bg1"/>
                </a:solidFill>
              </a:rPr>
              <a:t>rID</a:t>
            </a:r>
            <a:r>
              <a:rPr lang="en-US" dirty="0">
                <a:solidFill>
                  <a:schemeClr val="bg1"/>
                </a:solidFill>
              </a:rPr>
              <a:t>: 25889</a:t>
            </a:r>
          </a:p>
        </p:txBody>
      </p:sp>
    </p:spTree>
    <p:extLst>
      <p:ext uri="{BB962C8B-B14F-4D97-AF65-F5344CB8AC3E}">
        <p14:creationId xmlns:p14="http://schemas.microsoft.com/office/powerpoint/2010/main" val="245474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67A5-9DA8-4D9D-A0F3-C50B166210C1}"/>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E0DC2B0A-3214-4459-9DE7-093A2FFDD75D}"/>
              </a:ext>
            </a:extLst>
          </p:cNvPr>
          <p:cNvSpPr>
            <a:spLocks noGrp="1"/>
          </p:cNvSpPr>
          <p:nvPr>
            <p:ph idx="1"/>
          </p:nvPr>
        </p:nvSpPr>
        <p:spPr/>
        <p:txBody>
          <a:bodyPr/>
          <a:lstStyle/>
          <a:p>
            <a:r>
              <a:rPr lang="en-US" dirty="0"/>
              <a:t>Pyelonephritis</a:t>
            </a:r>
          </a:p>
          <a:p>
            <a:r>
              <a:rPr lang="en-US" dirty="0"/>
              <a:t>UTI</a:t>
            </a:r>
          </a:p>
          <a:p>
            <a:r>
              <a:rPr lang="en-US" dirty="0"/>
              <a:t>Cystitis</a:t>
            </a:r>
          </a:p>
          <a:p>
            <a:r>
              <a:rPr lang="en-US" strike="sngStrike" dirty="0"/>
              <a:t>Cervicitis/Prostatitis</a:t>
            </a:r>
          </a:p>
          <a:p>
            <a:pPr lvl="1"/>
            <a:r>
              <a:rPr lang="en-US" dirty="0"/>
              <a:t>This patient had a TAH 5 years prior</a:t>
            </a:r>
          </a:p>
          <a:p>
            <a:pPr marL="457200" lvl="1" indent="0">
              <a:buNone/>
            </a:pPr>
            <a:endParaRPr lang="en-US" dirty="0"/>
          </a:p>
        </p:txBody>
      </p:sp>
    </p:spTree>
    <p:extLst>
      <p:ext uri="{BB962C8B-B14F-4D97-AF65-F5344CB8AC3E}">
        <p14:creationId xmlns:p14="http://schemas.microsoft.com/office/powerpoint/2010/main" val="175955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627C-1E13-4ABE-A77A-7D681C6205C0}"/>
              </a:ext>
            </a:extLst>
          </p:cNvPr>
          <p:cNvSpPr>
            <a:spLocks noGrp="1"/>
          </p:cNvSpPr>
          <p:nvPr>
            <p:ph type="title"/>
          </p:nvPr>
        </p:nvSpPr>
        <p:spPr/>
        <p:txBody>
          <a:bodyPr/>
          <a:lstStyle/>
          <a:p>
            <a:r>
              <a:rPr lang="en-US" dirty="0"/>
              <a:t>Highlight and summarize key imaging findings</a:t>
            </a:r>
          </a:p>
        </p:txBody>
      </p:sp>
      <p:sp>
        <p:nvSpPr>
          <p:cNvPr id="3" name="Content Placeholder 2">
            <a:extLst>
              <a:ext uri="{FF2B5EF4-FFF2-40B4-BE49-F238E27FC236}">
                <a16:creationId xmlns:a16="http://schemas.microsoft.com/office/drawing/2014/main" id="{45136A3E-3FEA-401A-8F41-7104335DF68A}"/>
              </a:ext>
            </a:extLst>
          </p:cNvPr>
          <p:cNvSpPr>
            <a:spLocks noGrp="1"/>
          </p:cNvSpPr>
          <p:nvPr>
            <p:ph idx="1"/>
          </p:nvPr>
        </p:nvSpPr>
        <p:spPr/>
        <p:txBody>
          <a:bodyPr/>
          <a:lstStyle/>
          <a:p>
            <a:r>
              <a:rPr lang="en-US" dirty="0"/>
              <a:t>Wedge-shaped hypodensities throughout kidneys in setting of sepsis, +UA, and bilateral CVA tenderness </a:t>
            </a:r>
            <a:r>
              <a:rPr lang="en-US" dirty="0">
                <a:sym typeface="Wingdings" panose="05000000000000000000" pitchFamily="2" charset="2"/>
              </a:rPr>
              <a:t> highly specific for pyelonephritis.</a:t>
            </a:r>
          </a:p>
          <a:p>
            <a:r>
              <a:rPr lang="en-US" dirty="0">
                <a:sym typeface="Wingdings" panose="05000000000000000000" pitchFamily="2" charset="2"/>
              </a:rPr>
              <a:t>Additionally, overnight team concerned for PE in setting of wheezing, tachycardia, tachypnea, and fever. Negative CT w/ PE protocol has high sensitivity.</a:t>
            </a:r>
            <a:endParaRPr lang="en-US" dirty="0"/>
          </a:p>
        </p:txBody>
      </p:sp>
    </p:spTree>
    <p:extLst>
      <p:ext uri="{BB962C8B-B14F-4D97-AF65-F5344CB8AC3E}">
        <p14:creationId xmlns:p14="http://schemas.microsoft.com/office/powerpoint/2010/main" val="729243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31B0-B653-41BC-94EE-2104792F0A69}"/>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FE9E2696-593D-4C91-8105-E7769D4839E2}"/>
              </a:ext>
            </a:extLst>
          </p:cNvPr>
          <p:cNvSpPr>
            <a:spLocks noGrp="1"/>
          </p:cNvSpPr>
          <p:nvPr>
            <p:ph idx="1"/>
          </p:nvPr>
        </p:nvSpPr>
        <p:spPr>
          <a:xfrm>
            <a:off x="838200" y="1825625"/>
            <a:ext cx="5969000" cy="4351338"/>
          </a:xfrm>
        </p:spPr>
        <p:txBody>
          <a:bodyPr>
            <a:normAutofit lnSpcReduction="10000"/>
          </a:bodyPr>
          <a:lstStyle/>
          <a:p>
            <a:r>
              <a:rPr lang="en-US" dirty="0"/>
              <a:t>Pyelonephritis: presents commonly with dysuria, hematuria, flank pain, +/- systemic signs (fevers, chills, malaise, nausea, vomiting)</a:t>
            </a:r>
          </a:p>
          <a:p>
            <a:r>
              <a:rPr lang="en-US" dirty="0"/>
              <a:t>This patient had consistent symptoms, UA, and CBC.</a:t>
            </a:r>
          </a:p>
          <a:p>
            <a:r>
              <a:rPr lang="en-US" dirty="0"/>
              <a:t>No further radiological workup needed.</a:t>
            </a:r>
          </a:p>
          <a:p>
            <a:pPr lvl="1"/>
            <a:r>
              <a:rPr lang="en-US" dirty="0"/>
              <a:t>In fact, CT abdomen not usually appropriate for uncomplicated pyelonephritis.</a:t>
            </a:r>
          </a:p>
          <a:p>
            <a:endParaRPr lang="en-US" dirty="0"/>
          </a:p>
        </p:txBody>
      </p:sp>
      <p:pic>
        <p:nvPicPr>
          <p:cNvPr id="4" name="Picture 3">
            <a:extLst>
              <a:ext uri="{FF2B5EF4-FFF2-40B4-BE49-F238E27FC236}">
                <a16:creationId xmlns:a16="http://schemas.microsoft.com/office/drawing/2014/main" id="{8D85B9A4-C9DA-4C93-A6FD-13122E0DEE3A}"/>
              </a:ext>
            </a:extLst>
          </p:cNvPr>
          <p:cNvPicPr>
            <a:picLocks noChangeAspect="1"/>
          </p:cNvPicPr>
          <p:nvPr/>
        </p:nvPicPr>
        <p:blipFill>
          <a:blip r:embed="rId2"/>
          <a:stretch>
            <a:fillRect/>
          </a:stretch>
        </p:blipFill>
        <p:spPr>
          <a:xfrm>
            <a:off x="6807200" y="2085270"/>
            <a:ext cx="5303074" cy="3459516"/>
          </a:xfrm>
          <a:prstGeom prst="rect">
            <a:avLst/>
          </a:prstGeom>
        </p:spPr>
      </p:pic>
    </p:spTree>
    <p:extLst>
      <p:ext uri="{BB962C8B-B14F-4D97-AF65-F5344CB8AC3E}">
        <p14:creationId xmlns:p14="http://schemas.microsoft.com/office/powerpoint/2010/main" val="2929848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3E4D-42FE-4E5B-8173-4AE1EB9FF7C4}"/>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9926C16A-92B4-442D-826A-B26B6147E53E}"/>
              </a:ext>
            </a:extLst>
          </p:cNvPr>
          <p:cNvSpPr>
            <a:spLocks noGrp="1"/>
          </p:cNvSpPr>
          <p:nvPr>
            <p:ph idx="1"/>
          </p:nvPr>
        </p:nvSpPr>
        <p:spPr/>
        <p:txBody>
          <a:bodyPr/>
          <a:lstStyle/>
          <a:p>
            <a:r>
              <a:rPr lang="en-US" dirty="0"/>
              <a:t>IV </a:t>
            </a:r>
            <a:r>
              <a:rPr lang="en-US" dirty="0" err="1"/>
              <a:t>abx</a:t>
            </a:r>
            <a:r>
              <a:rPr lang="en-US" dirty="0"/>
              <a:t> (ceftriaxone) --&gt; oral </a:t>
            </a:r>
            <a:r>
              <a:rPr lang="en-US" dirty="0" err="1"/>
              <a:t>abx</a:t>
            </a:r>
            <a:r>
              <a:rPr lang="en-US" dirty="0"/>
              <a:t> (ciprofloxacin)</a:t>
            </a:r>
          </a:p>
          <a:p>
            <a:r>
              <a:rPr lang="en-US" dirty="0"/>
              <a:t>IV Fluids (LR)</a:t>
            </a:r>
          </a:p>
          <a:p>
            <a:r>
              <a:rPr lang="en-US" dirty="0"/>
              <a:t>No follow up imaging required</a:t>
            </a:r>
          </a:p>
        </p:txBody>
      </p:sp>
    </p:spTree>
    <p:extLst>
      <p:ext uri="{BB962C8B-B14F-4D97-AF65-F5344CB8AC3E}">
        <p14:creationId xmlns:p14="http://schemas.microsoft.com/office/powerpoint/2010/main" val="160944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45AECE-0DF0-4BF4-971B-1F58D548E391}"/>
              </a:ext>
            </a:extLst>
          </p:cNvPr>
          <p:cNvSpPr>
            <a:spLocks noGrp="1"/>
          </p:cNvSpPr>
          <p:nvPr>
            <p:ph type="title"/>
          </p:nvPr>
        </p:nvSpPr>
        <p:spPr/>
        <p:txBody>
          <a:bodyPr/>
          <a:lstStyle/>
          <a:p>
            <a:r>
              <a:rPr lang="en-US" dirty="0"/>
              <a:t>Final Diagnosis</a:t>
            </a:r>
          </a:p>
        </p:txBody>
      </p:sp>
      <p:sp>
        <p:nvSpPr>
          <p:cNvPr id="8" name="Content Placeholder 7">
            <a:extLst>
              <a:ext uri="{FF2B5EF4-FFF2-40B4-BE49-F238E27FC236}">
                <a16:creationId xmlns:a16="http://schemas.microsoft.com/office/drawing/2014/main" id="{B8B29CA3-1B25-4C6C-ABFE-64326863F68B}"/>
              </a:ext>
            </a:extLst>
          </p:cNvPr>
          <p:cNvSpPr>
            <a:spLocks noGrp="1"/>
          </p:cNvSpPr>
          <p:nvPr>
            <p:ph idx="1"/>
          </p:nvPr>
        </p:nvSpPr>
        <p:spPr>
          <a:xfrm>
            <a:off x="838200" y="1690688"/>
            <a:ext cx="10515600" cy="1474740"/>
          </a:xfrm>
        </p:spPr>
        <p:txBody>
          <a:bodyPr>
            <a:normAutofit/>
          </a:bodyPr>
          <a:lstStyle/>
          <a:p>
            <a:r>
              <a:rPr lang="en-US" dirty="0"/>
              <a:t>Pyelonephritis</a:t>
            </a:r>
          </a:p>
          <a:p>
            <a:r>
              <a:rPr lang="en-US" dirty="0"/>
              <a:t>Sepsis</a:t>
            </a:r>
          </a:p>
          <a:p>
            <a:endParaRPr lang="en-US" dirty="0"/>
          </a:p>
        </p:txBody>
      </p:sp>
    </p:spTree>
    <p:extLst>
      <p:ext uri="{BB962C8B-B14F-4D97-AF65-F5344CB8AC3E}">
        <p14:creationId xmlns:p14="http://schemas.microsoft.com/office/powerpoint/2010/main" val="2968444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5AC7-F6A9-4F22-B0E1-F66A46D7ED2B}"/>
              </a:ext>
            </a:extLst>
          </p:cNvPr>
          <p:cNvSpPr>
            <a:spLocks noGrp="1"/>
          </p:cNvSpPr>
          <p:nvPr>
            <p:ph type="title"/>
          </p:nvPr>
        </p:nvSpPr>
        <p:spPr/>
        <p:txBody>
          <a:bodyPr/>
          <a:lstStyle/>
          <a:p>
            <a:r>
              <a:rPr lang="en-US" dirty="0"/>
              <a:t>ACR appropriateness Criteria</a:t>
            </a:r>
          </a:p>
        </p:txBody>
      </p:sp>
      <p:sp>
        <p:nvSpPr>
          <p:cNvPr id="3" name="Content Placeholder 2">
            <a:extLst>
              <a:ext uri="{FF2B5EF4-FFF2-40B4-BE49-F238E27FC236}">
                <a16:creationId xmlns:a16="http://schemas.microsoft.com/office/drawing/2014/main" id="{EEF6E428-8077-41B8-9F1B-89348564C8C2}"/>
              </a:ext>
            </a:extLst>
          </p:cNvPr>
          <p:cNvSpPr>
            <a:spLocks noGrp="1"/>
          </p:cNvSpPr>
          <p:nvPr>
            <p:ph idx="1"/>
          </p:nvPr>
        </p:nvSpPr>
        <p:spPr>
          <a:xfrm>
            <a:off x="838200" y="1825625"/>
            <a:ext cx="6251222" cy="4351338"/>
          </a:xfrm>
        </p:spPr>
        <p:txBody>
          <a:bodyPr>
            <a:normAutofit fontScale="85000" lnSpcReduction="20000"/>
          </a:bodyPr>
          <a:lstStyle/>
          <a:p>
            <a:r>
              <a:rPr lang="en-US" dirty="0"/>
              <a:t>Appropriate use of CT for PE protocol.</a:t>
            </a:r>
          </a:p>
          <a:p>
            <a:r>
              <a:rPr lang="en-US" dirty="0"/>
              <a:t>Extending the CT to abdomen/pelvis?</a:t>
            </a:r>
          </a:p>
          <a:p>
            <a:pPr lvl="1"/>
            <a:r>
              <a:rPr lang="en-US" dirty="0"/>
              <a:t>Patient interval change (unstable vitals, persistence of fever after initiation of ceftriaxone and acetaminophen).</a:t>
            </a:r>
          </a:p>
          <a:p>
            <a:pPr lvl="1"/>
            <a:r>
              <a:rPr lang="en-US" dirty="0"/>
              <a:t>Night team decision</a:t>
            </a:r>
          </a:p>
          <a:p>
            <a:pPr lvl="1"/>
            <a:r>
              <a:rPr lang="en-US" dirty="0"/>
              <a:t>Complicated includes “not responding to therapy” (does patient’s worsening status count as non-response?)</a:t>
            </a:r>
          </a:p>
          <a:p>
            <a:r>
              <a:rPr lang="en-US" dirty="0"/>
              <a:t>Cost: </a:t>
            </a:r>
          </a:p>
          <a:p>
            <a:pPr lvl="1"/>
            <a:r>
              <a:rPr lang="en-US" dirty="0"/>
              <a:t>CT Chest contrast (CPT 71260) = $519.24</a:t>
            </a:r>
          </a:p>
          <a:p>
            <a:pPr lvl="1"/>
            <a:r>
              <a:rPr lang="en-US" dirty="0"/>
              <a:t>CT Abd/Pelvis w/wo (CPT 74178) = $1088.12</a:t>
            </a:r>
          </a:p>
          <a:p>
            <a:pPr lvl="1"/>
            <a:r>
              <a:rPr lang="en-US" dirty="0"/>
              <a:t>CXR (CPT 71045) = $227.43</a:t>
            </a:r>
          </a:p>
          <a:p>
            <a:pPr lvl="2"/>
            <a:r>
              <a:rPr lang="en-US" dirty="0"/>
              <a:t>https://www.stelizabeth.com/patients-visitors/patient-pricing</a:t>
            </a:r>
          </a:p>
        </p:txBody>
      </p:sp>
      <p:pic>
        <p:nvPicPr>
          <p:cNvPr id="4" name="Picture 3">
            <a:extLst>
              <a:ext uri="{FF2B5EF4-FFF2-40B4-BE49-F238E27FC236}">
                <a16:creationId xmlns:a16="http://schemas.microsoft.com/office/drawing/2014/main" id="{488B4CDE-34BE-4119-AD18-1EBF7DB72EE2}"/>
              </a:ext>
            </a:extLst>
          </p:cNvPr>
          <p:cNvPicPr>
            <a:picLocks noChangeAspect="1"/>
          </p:cNvPicPr>
          <p:nvPr/>
        </p:nvPicPr>
        <p:blipFill>
          <a:blip r:embed="rId2"/>
          <a:stretch>
            <a:fillRect/>
          </a:stretch>
        </p:blipFill>
        <p:spPr>
          <a:xfrm>
            <a:off x="7580119" y="3697170"/>
            <a:ext cx="4374753" cy="2710582"/>
          </a:xfrm>
          <a:prstGeom prst="rect">
            <a:avLst/>
          </a:prstGeom>
        </p:spPr>
      </p:pic>
      <p:pic>
        <p:nvPicPr>
          <p:cNvPr id="6" name="Picture 5">
            <a:extLst>
              <a:ext uri="{FF2B5EF4-FFF2-40B4-BE49-F238E27FC236}">
                <a16:creationId xmlns:a16="http://schemas.microsoft.com/office/drawing/2014/main" id="{E34B73AF-33B0-4EAD-AFB3-A25FA3DA7439}"/>
              </a:ext>
            </a:extLst>
          </p:cNvPr>
          <p:cNvPicPr>
            <a:picLocks noChangeAspect="1"/>
          </p:cNvPicPr>
          <p:nvPr/>
        </p:nvPicPr>
        <p:blipFill>
          <a:blip r:embed="rId3"/>
          <a:stretch>
            <a:fillRect/>
          </a:stretch>
        </p:blipFill>
        <p:spPr>
          <a:xfrm>
            <a:off x="8017949" y="222191"/>
            <a:ext cx="3801808" cy="3332045"/>
          </a:xfrm>
          <a:prstGeom prst="rect">
            <a:avLst/>
          </a:prstGeom>
        </p:spPr>
      </p:pic>
    </p:spTree>
    <p:extLst>
      <p:ext uri="{BB962C8B-B14F-4D97-AF65-F5344CB8AC3E}">
        <p14:creationId xmlns:p14="http://schemas.microsoft.com/office/powerpoint/2010/main" val="2026272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E43E-EE6B-4D0E-9EB6-B62AE224F76E}"/>
              </a:ext>
            </a:extLst>
          </p:cNvPr>
          <p:cNvSpPr>
            <a:spLocks noGrp="1"/>
          </p:cNvSpPr>
          <p:nvPr>
            <p:ph type="title"/>
          </p:nvPr>
        </p:nvSpPr>
        <p:spPr/>
        <p:txBody>
          <a:bodyPr/>
          <a:lstStyle/>
          <a:p>
            <a:pPr algn="ctr"/>
            <a:r>
              <a:rPr lang="en-US" dirty="0"/>
              <a:t>Take Home Points / Teaching points</a:t>
            </a:r>
          </a:p>
        </p:txBody>
      </p:sp>
      <p:sp>
        <p:nvSpPr>
          <p:cNvPr id="3" name="Content Placeholder 2">
            <a:extLst>
              <a:ext uri="{FF2B5EF4-FFF2-40B4-BE49-F238E27FC236}">
                <a16:creationId xmlns:a16="http://schemas.microsoft.com/office/drawing/2014/main" id="{C661F59D-59F8-4BDF-92E4-0CD9CE3332D3}"/>
              </a:ext>
            </a:extLst>
          </p:cNvPr>
          <p:cNvSpPr>
            <a:spLocks noGrp="1"/>
          </p:cNvSpPr>
          <p:nvPr>
            <p:ph idx="1"/>
          </p:nvPr>
        </p:nvSpPr>
        <p:spPr>
          <a:xfrm>
            <a:off x="3191068" y="1825625"/>
            <a:ext cx="5999585" cy="4351338"/>
          </a:xfrm>
        </p:spPr>
        <p:txBody>
          <a:bodyPr>
            <a:normAutofit lnSpcReduction="10000"/>
          </a:bodyPr>
          <a:lstStyle/>
          <a:p>
            <a:r>
              <a:rPr lang="en-US" dirty="0"/>
              <a:t>Pyelonephritis typically presents with flank pain, dysuria, +UA, high WBC</a:t>
            </a:r>
          </a:p>
          <a:p>
            <a:r>
              <a:rPr lang="en-US" dirty="0"/>
              <a:t>Imaging not needed, but may be important if high suspicion of other diagnoses in the differential</a:t>
            </a:r>
          </a:p>
          <a:p>
            <a:r>
              <a:rPr lang="en-US" dirty="0"/>
              <a:t>Look for wedge shaped hypodensities in the renal architecture on CT abdomen</a:t>
            </a:r>
          </a:p>
          <a:p>
            <a:r>
              <a:rPr lang="en-US" dirty="0"/>
              <a:t>Renal calculi, hydronephrosis, or other fluid collections point to other renal disease</a:t>
            </a:r>
          </a:p>
          <a:p>
            <a:endParaRPr lang="en-US" dirty="0"/>
          </a:p>
        </p:txBody>
      </p:sp>
    </p:spTree>
    <p:extLst>
      <p:ext uri="{BB962C8B-B14F-4D97-AF65-F5344CB8AC3E}">
        <p14:creationId xmlns:p14="http://schemas.microsoft.com/office/powerpoint/2010/main" val="2875372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20E37-7B66-41A1-8FEB-27409046569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2A8D92A-C1BE-4879-8A55-1A3252D8F73F}"/>
              </a:ext>
            </a:extLst>
          </p:cNvPr>
          <p:cNvSpPr>
            <a:spLocks noGrp="1"/>
          </p:cNvSpPr>
          <p:nvPr>
            <p:ph idx="1"/>
          </p:nvPr>
        </p:nvSpPr>
        <p:spPr/>
        <p:txBody>
          <a:bodyPr/>
          <a:lstStyle/>
          <a:p>
            <a:r>
              <a:rPr lang="en-US" dirty="0">
                <a:solidFill>
                  <a:schemeClr val="bg1"/>
                </a:solidFill>
              </a:rPr>
              <a:t>Radiopaedia.org, </a:t>
            </a:r>
            <a:r>
              <a:rPr lang="en-US" dirty="0" err="1">
                <a:solidFill>
                  <a:schemeClr val="bg1"/>
                </a:solidFill>
              </a:rPr>
              <a:t>rID</a:t>
            </a:r>
            <a:r>
              <a:rPr lang="en-US" dirty="0">
                <a:solidFill>
                  <a:schemeClr val="bg1"/>
                </a:solidFill>
              </a:rPr>
              <a:t>: 25889</a:t>
            </a:r>
          </a:p>
          <a:p>
            <a:r>
              <a:rPr lang="en-US" dirty="0"/>
              <a:t>https://www.stelizabeth.com/patients-visitors/patient-pricing</a:t>
            </a:r>
          </a:p>
          <a:p>
            <a:r>
              <a:rPr lang="en-US" dirty="0">
                <a:solidFill>
                  <a:schemeClr val="bg1"/>
                </a:solidFill>
                <a:hlinkClick r:id="rId2"/>
              </a:rPr>
              <a:t>https://www.acr.org/Clinical-Resources/ACR-Appropriateness-Criteria</a:t>
            </a:r>
            <a:endParaRPr lang="en-US" dirty="0">
              <a:solidFill>
                <a:schemeClr val="bg1"/>
              </a:solidFill>
            </a:endParaRPr>
          </a:p>
          <a:p>
            <a:r>
              <a:rPr lang="en-US" dirty="0">
                <a:solidFill>
                  <a:schemeClr val="bg1"/>
                </a:solidFill>
              </a:rPr>
              <a:t>Patient data: LBJ Harris Health Epic system</a:t>
            </a:r>
          </a:p>
          <a:p>
            <a:endParaRPr lang="en-US" dirty="0"/>
          </a:p>
        </p:txBody>
      </p:sp>
    </p:spTree>
    <p:extLst>
      <p:ext uri="{BB962C8B-B14F-4D97-AF65-F5344CB8AC3E}">
        <p14:creationId xmlns:p14="http://schemas.microsoft.com/office/powerpoint/2010/main" val="395869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1E91-4F42-403A-A4AF-58C8F8A7DFB1}"/>
              </a:ext>
            </a:extLst>
          </p:cNvPr>
          <p:cNvSpPr>
            <a:spLocks noGrp="1"/>
          </p:cNvSpPr>
          <p:nvPr>
            <p:ph type="title"/>
          </p:nvPr>
        </p:nvSpPr>
        <p:spPr/>
        <p:txBody>
          <a:bodyPr/>
          <a:lstStyle/>
          <a:p>
            <a:r>
              <a:rPr lang="en-US" dirty="0"/>
              <a:t>Clinical History</a:t>
            </a:r>
          </a:p>
        </p:txBody>
      </p:sp>
      <p:sp>
        <p:nvSpPr>
          <p:cNvPr id="3" name="Content Placeholder 2">
            <a:extLst>
              <a:ext uri="{FF2B5EF4-FFF2-40B4-BE49-F238E27FC236}">
                <a16:creationId xmlns:a16="http://schemas.microsoft.com/office/drawing/2014/main" id="{D147E120-3F07-4FB1-9690-F2D8CBCB0969}"/>
              </a:ext>
            </a:extLst>
          </p:cNvPr>
          <p:cNvSpPr>
            <a:spLocks noGrp="1"/>
          </p:cNvSpPr>
          <p:nvPr>
            <p:ph idx="1"/>
          </p:nvPr>
        </p:nvSpPr>
        <p:spPr/>
        <p:txBody>
          <a:bodyPr/>
          <a:lstStyle/>
          <a:p>
            <a:r>
              <a:rPr lang="en-US" dirty="0"/>
              <a:t>Ms. YD is a 28y.o. female with PMHx of Anemia who presents to the Emergency Room with complaints of back pain, nausea/vomiting, and dizziness.</a:t>
            </a:r>
          </a:p>
          <a:p>
            <a:pPr lvl="1"/>
            <a:r>
              <a:rPr lang="en-US" dirty="0"/>
              <a:t>Lower back pain began 3 days ago</a:t>
            </a:r>
          </a:p>
          <a:p>
            <a:pPr lvl="1"/>
            <a:r>
              <a:rPr lang="en-US" dirty="0"/>
              <a:t>Subjective fevers and chills</a:t>
            </a:r>
          </a:p>
          <a:p>
            <a:pPr lvl="1"/>
            <a:r>
              <a:rPr lang="en-US" dirty="0"/>
              <a:t>BP 119/68  | </a:t>
            </a:r>
            <a:r>
              <a:rPr lang="en-US" dirty="0">
                <a:solidFill>
                  <a:srgbClr val="FF0000"/>
                </a:solidFill>
              </a:rPr>
              <a:t>Pulse 124 </a:t>
            </a:r>
            <a:r>
              <a:rPr lang="en-US" dirty="0"/>
              <a:t> | </a:t>
            </a:r>
            <a:r>
              <a:rPr lang="en-US" dirty="0">
                <a:solidFill>
                  <a:srgbClr val="FF0000"/>
                </a:solidFill>
              </a:rPr>
              <a:t>Temp 99.5 °F (37.5 °C) </a:t>
            </a:r>
            <a:r>
              <a:rPr lang="en-US" dirty="0"/>
              <a:t> | Resp 18  | </a:t>
            </a:r>
            <a:r>
              <a:rPr lang="en-US" dirty="0" err="1"/>
              <a:t>Wt</a:t>
            </a:r>
            <a:r>
              <a:rPr lang="en-US" dirty="0"/>
              <a:t> 69.9 kg  | LMP 01/14/2016 (Approximate)  | SpO2 99%  | BMI 28.17</a:t>
            </a:r>
          </a:p>
          <a:p>
            <a:pPr lvl="1"/>
            <a:r>
              <a:rPr lang="en-US" dirty="0"/>
              <a:t>Physical exam: notable for </a:t>
            </a:r>
            <a:r>
              <a:rPr lang="en-US" dirty="0">
                <a:solidFill>
                  <a:srgbClr val="FF0000"/>
                </a:solidFill>
              </a:rPr>
              <a:t>bilateral CVA tenderness, wheezing at lung bases </a:t>
            </a:r>
          </a:p>
          <a:p>
            <a:pPr lvl="1"/>
            <a:r>
              <a:rPr lang="en-US" dirty="0"/>
              <a:t>Lab workup ---&gt;</a:t>
            </a:r>
          </a:p>
        </p:txBody>
      </p:sp>
    </p:spTree>
    <p:extLst>
      <p:ext uri="{BB962C8B-B14F-4D97-AF65-F5344CB8AC3E}">
        <p14:creationId xmlns:p14="http://schemas.microsoft.com/office/powerpoint/2010/main" val="3364752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D889A8-B64D-41BC-828B-03492D48A7F6}"/>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5000"/>
          <a:stretch/>
        </p:blipFill>
        <p:spPr>
          <a:xfrm>
            <a:off x="20" y="1"/>
            <a:ext cx="12191980" cy="6857999"/>
          </a:xfrm>
          <a:prstGeom prst="rect">
            <a:avLst/>
          </a:prstGeom>
        </p:spPr>
      </p:pic>
      <p:sp>
        <p:nvSpPr>
          <p:cNvPr id="4" name="Title 3">
            <a:extLst>
              <a:ext uri="{FF2B5EF4-FFF2-40B4-BE49-F238E27FC236}">
                <a16:creationId xmlns:a16="http://schemas.microsoft.com/office/drawing/2014/main" id="{9770EF68-5AB2-40F5-80ED-3EA72D586AFE}"/>
              </a:ext>
            </a:extLst>
          </p:cNvPr>
          <p:cNvSpPr>
            <a:spLocks noGrp="1"/>
          </p:cNvSpPr>
          <p:nvPr>
            <p:ph type="ctrTitle"/>
          </p:nvPr>
        </p:nvSpPr>
        <p:spPr>
          <a:xfrm>
            <a:off x="1524000" y="1150354"/>
            <a:ext cx="9144000" cy="2900518"/>
          </a:xfrm>
        </p:spPr>
        <p:txBody>
          <a:bodyPr>
            <a:normAutofit/>
          </a:bodyPr>
          <a:lstStyle/>
          <a:p>
            <a:r>
              <a:rPr lang="en-US" dirty="0">
                <a:solidFill>
                  <a:srgbClr val="FFFFFF"/>
                </a:solidFill>
              </a:rPr>
              <a:t>Questions?</a:t>
            </a:r>
          </a:p>
        </p:txBody>
      </p:sp>
    </p:spTree>
    <p:extLst>
      <p:ext uri="{BB962C8B-B14F-4D97-AF65-F5344CB8AC3E}">
        <p14:creationId xmlns:p14="http://schemas.microsoft.com/office/powerpoint/2010/main" val="4275228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1E91-4F42-403A-A4AF-58C8F8A7DFB1}"/>
              </a:ext>
            </a:extLst>
          </p:cNvPr>
          <p:cNvSpPr>
            <a:spLocks noGrp="1"/>
          </p:cNvSpPr>
          <p:nvPr>
            <p:ph type="title"/>
          </p:nvPr>
        </p:nvSpPr>
        <p:spPr/>
        <p:txBody>
          <a:bodyPr/>
          <a:lstStyle/>
          <a:p>
            <a:r>
              <a:rPr lang="en-US" dirty="0"/>
              <a:t>Clinical History</a:t>
            </a:r>
          </a:p>
        </p:txBody>
      </p:sp>
      <p:sp>
        <p:nvSpPr>
          <p:cNvPr id="3" name="Content Placeholder 2">
            <a:extLst>
              <a:ext uri="{FF2B5EF4-FFF2-40B4-BE49-F238E27FC236}">
                <a16:creationId xmlns:a16="http://schemas.microsoft.com/office/drawing/2014/main" id="{D147E120-3F07-4FB1-9690-F2D8CBCB0969}"/>
              </a:ext>
            </a:extLst>
          </p:cNvPr>
          <p:cNvSpPr>
            <a:spLocks noGrp="1"/>
          </p:cNvSpPr>
          <p:nvPr>
            <p:ph idx="1"/>
          </p:nvPr>
        </p:nvSpPr>
        <p:spPr>
          <a:xfrm>
            <a:off x="838200" y="1825625"/>
            <a:ext cx="4295862" cy="3614593"/>
          </a:xfrm>
        </p:spPr>
        <p:txBody>
          <a:bodyPr>
            <a:normAutofit fontScale="62500" lnSpcReduction="20000"/>
          </a:bodyPr>
          <a:lstStyle/>
          <a:p>
            <a:pPr marL="0" indent="0">
              <a:buNone/>
            </a:pPr>
            <a:r>
              <a:rPr lang="en-US" b="1" u="sng" dirty="0"/>
              <a:t>Urinalysis</a:t>
            </a:r>
          </a:p>
          <a:p>
            <a:pPr marL="0" indent="0">
              <a:buNone/>
            </a:pPr>
            <a:r>
              <a:rPr lang="en-US" dirty="0"/>
              <a:t>Protein, Ur	1+ (*)	 	</a:t>
            </a:r>
          </a:p>
          <a:p>
            <a:pPr marL="0" indent="0">
              <a:buNone/>
            </a:pPr>
            <a:r>
              <a:rPr lang="en-US" dirty="0"/>
              <a:t>Nitrite, Ur	Positive (*)	 	</a:t>
            </a:r>
          </a:p>
          <a:p>
            <a:pPr marL="0" indent="0">
              <a:buNone/>
            </a:pPr>
            <a:r>
              <a:rPr lang="en-US" dirty="0"/>
              <a:t>Leukocyte	3+ (*)	 	</a:t>
            </a:r>
          </a:p>
          <a:p>
            <a:pPr marL="0" indent="0">
              <a:buNone/>
            </a:pPr>
            <a:r>
              <a:rPr lang="en-US" dirty="0"/>
              <a:t>Blood, Ur	1+ (*)	 	</a:t>
            </a:r>
          </a:p>
          <a:p>
            <a:pPr marL="0" indent="0">
              <a:buNone/>
            </a:pPr>
            <a:r>
              <a:rPr lang="en-US" dirty="0"/>
              <a:t>RBC	8 (*)	 	</a:t>
            </a:r>
          </a:p>
          <a:p>
            <a:pPr marL="0" indent="0">
              <a:buNone/>
            </a:pPr>
            <a:r>
              <a:rPr lang="en-US" dirty="0"/>
              <a:t>WBC	77 (*)	 	</a:t>
            </a:r>
          </a:p>
          <a:p>
            <a:pPr marL="0" indent="0">
              <a:buNone/>
            </a:pPr>
            <a:r>
              <a:rPr lang="en-US" dirty="0"/>
              <a:t>Mucous	Present (*)	 	</a:t>
            </a:r>
          </a:p>
          <a:p>
            <a:pPr marL="0" indent="0">
              <a:buNone/>
            </a:pPr>
            <a:r>
              <a:rPr lang="en-US" dirty="0"/>
              <a:t>WBC Clumps	Few (*)	 	</a:t>
            </a:r>
          </a:p>
          <a:p>
            <a:pPr marL="0" indent="0">
              <a:buNone/>
            </a:pPr>
            <a:r>
              <a:rPr lang="en-US" dirty="0"/>
              <a:t>Amorphous Sed	Present (*)		</a:t>
            </a:r>
          </a:p>
          <a:p>
            <a:endParaRPr lang="en-US" dirty="0"/>
          </a:p>
          <a:p>
            <a:pPr marL="0" indent="0">
              <a:buNone/>
            </a:pPr>
            <a:endParaRPr lang="en-US" dirty="0"/>
          </a:p>
        </p:txBody>
      </p:sp>
      <p:grpSp>
        <p:nvGrpSpPr>
          <p:cNvPr id="16" name="Group 15">
            <a:extLst>
              <a:ext uri="{FF2B5EF4-FFF2-40B4-BE49-F238E27FC236}">
                <a16:creationId xmlns:a16="http://schemas.microsoft.com/office/drawing/2014/main" id="{0883F4C5-B485-4844-8566-CD2FCD1C0FA2}"/>
              </a:ext>
            </a:extLst>
          </p:cNvPr>
          <p:cNvGrpSpPr/>
          <p:nvPr/>
        </p:nvGrpSpPr>
        <p:grpSpPr>
          <a:xfrm>
            <a:off x="6791983" y="1825626"/>
            <a:ext cx="3228110" cy="1603374"/>
            <a:chOff x="6791983" y="1825626"/>
            <a:chExt cx="3228110" cy="1603374"/>
          </a:xfrm>
        </p:grpSpPr>
        <p:sp>
          <p:nvSpPr>
            <p:cNvPr id="4" name="Content Placeholder 2">
              <a:extLst>
                <a:ext uri="{FF2B5EF4-FFF2-40B4-BE49-F238E27FC236}">
                  <a16:creationId xmlns:a16="http://schemas.microsoft.com/office/drawing/2014/main" id="{3AAC01BB-F286-410A-9EF9-B5BB4FFB0BC2}"/>
                </a:ext>
              </a:extLst>
            </p:cNvPr>
            <p:cNvSpPr txBox="1">
              <a:spLocks/>
            </p:cNvSpPr>
            <p:nvPr/>
          </p:nvSpPr>
          <p:spPr>
            <a:xfrm>
              <a:off x="7656944" y="1825626"/>
              <a:ext cx="1656233"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12.7</a:t>
              </a:r>
            </a:p>
            <a:p>
              <a:pPr marL="0" indent="0" algn="ctr">
                <a:buNone/>
              </a:pPr>
              <a:r>
                <a:rPr lang="en-US" dirty="0"/>
                <a:t>39.6</a:t>
              </a:r>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327F108C-78BE-432C-A157-4597598163B2}"/>
                </a:ext>
              </a:extLst>
            </p:cNvPr>
            <p:cNvSpPr txBox="1">
              <a:spLocks/>
            </p:cNvSpPr>
            <p:nvPr/>
          </p:nvSpPr>
          <p:spPr>
            <a:xfrm>
              <a:off x="6791983" y="2103436"/>
              <a:ext cx="3228110" cy="1325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0000"/>
                  </a:solidFill>
                </a:rPr>
                <a:t>16.4</a:t>
              </a:r>
              <a:r>
                <a:rPr lang="en-US" dirty="0"/>
                <a:t>               255</a:t>
              </a:r>
            </a:p>
            <a:p>
              <a:pPr marL="0" indent="0">
                <a:buFont typeface="Arial" panose="020B0604020202020204" pitchFamily="34" charset="0"/>
                <a:buNone/>
              </a:pPr>
              <a:endParaRPr lang="en-US" dirty="0"/>
            </a:p>
          </p:txBody>
        </p:sp>
        <p:cxnSp>
          <p:nvCxnSpPr>
            <p:cNvPr id="7" name="Straight Connector 6">
              <a:extLst>
                <a:ext uri="{FF2B5EF4-FFF2-40B4-BE49-F238E27FC236}">
                  <a16:creationId xmlns:a16="http://schemas.microsoft.com/office/drawing/2014/main" id="{79ABBDBC-9329-4737-A682-D418A16E772C}"/>
                </a:ext>
              </a:extLst>
            </p:cNvPr>
            <p:cNvCxnSpPr/>
            <p:nvPr/>
          </p:nvCxnSpPr>
          <p:spPr>
            <a:xfrm>
              <a:off x="8109527" y="2318327"/>
              <a:ext cx="7666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BFDE849-9834-497A-AFDD-FAFA24E28787}"/>
                </a:ext>
              </a:extLst>
            </p:cNvPr>
            <p:cNvCxnSpPr>
              <a:cxnSpLocks/>
            </p:cNvCxnSpPr>
            <p:nvPr/>
          </p:nvCxnSpPr>
          <p:spPr>
            <a:xfrm flipV="1">
              <a:off x="8873412" y="1905579"/>
              <a:ext cx="439765" cy="3960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5451F9-C74E-4F57-9C5E-0E9CA5F603D2}"/>
                </a:ext>
              </a:extLst>
            </p:cNvPr>
            <p:cNvCxnSpPr>
              <a:cxnSpLocks/>
            </p:cNvCxnSpPr>
            <p:nvPr/>
          </p:nvCxnSpPr>
          <p:spPr>
            <a:xfrm flipV="1">
              <a:off x="7691050" y="2301595"/>
              <a:ext cx="439765" cy="3960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F0BB8A-AAC9-48A9-A115-B94FB1A48CB3}"/>
                </a:ext>
              </a:extLst>
            </p:cNvPr>
            <p:cNvCxnSpPr>
              <a:cxnSpLocks/>
            </p:cNvCxnSpPr>
            <p:nvPr/>
          </p:nvCxnSpPr>
          <p:spPr>
            <a:xfrm>
              <a:off x="7691050" y="1888545"/>
              <a:ext cx="438781" cy="4361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36011-8D7F-46C3-AE9E-A30B02036178}"/>
                </a:ext>
              </a:extLst>
            </p:cNvPr>
            <p:cNvCxnSpPr>
              <a:cxnSpLocks/>
            </p:cNvCxnSpPr>
            <p:nvPr/>
          </p:nvCxnSpPr>
          <p:spPr>
            <a:xfrm>
              <a:off x="8855841" y="2290275"/>
              <a:ext cx="438781" cy="436117"/>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E8F22253-0E51-4579-B364-DCF4EDE8446E}"/>
              </a:ext>
            </a:extLst>
          </p:cNvPr>
          <p:cNvGrpSpPr/>
          <p:nvPr/>
        </p:nvGrpSpPr>
        <p:grpSpPr>
          <a:xfrm>
            <a:off x="4012694" y="1905579"/>
            <a:ext cx="2849396" cy="1070553"/>
            <a:chOff x="5075404" y="4061178"/>
            <a:chExt cx="2849396" cy="1070553"/>
          </a:xfrm>
        </p:grpSpPr>
        <p:sp>
          <p:nvSpPr>
            <p:cNvPr id="18" name="Content Placeholder 2">
              <a:extLst>
                <a:ext uri="{FF2B5EF4-FFF2-40B4-BE49-F238E27FC236}">
                  <a16:creationId xmlns:a16="http://schemas.microsoft.com/office/drawing/2014/main" id="{3D427F3E-BF66-43D0-A83E-AD3328116289}"/>
                </a:ext>
              </a:extLst>
            </p:cNvPr>
            <p:cNvSpPr txBox="1">
              <a:spLocks/>
            </p:cNvSpPr>
            <p:nvPr/>
          </p:nvSpPr>
          <p:spPr>
            <a:xfrm>
              <a:off x="5075404" y="4061178"/>
              <a:ext cx="2849396" cy="107055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lain" startAt="140"/>
              </a:pPr>
              <a:r>
                <a:rPr lang="en-US" dirty="0"/>
                <a:t>  103   10</a:t>
              </a:r>
            </a:p>
            <a:p>
              <a:pPr marL="0" indent="0">
                <a:buNone/>
              </a:pPr>
              <a:r>
                <a:rPr lang="en-US" dirty="0"/>
                <a:t>4.5     29     0.7</a:t>
              </a:r>
            </a:p>
            <a:p>
              <a:pPr marL="0" indent="0">
                <a:buFont typeface="Arial" panose="020B0604020202020204" pitchFamily="34" charset="0"/>
                <a:buNone/>
              </a:pPr>
              <a:r>
                <a:rPr lang="en-US" dirty="0"/>
                <a:t>	</a:t>
              </a:r>
            </a:p>
            <a:p>
              <a:endParaRPr lang="en-US" dirty="0"/>
            </a:p>
            <a:p>
              <a:pPr marL="0" indent="0">
                <a:buFont typeface="Arial" panose="020B0604020202020204" pitchFamily="34" charset="0"/>
                <a:buNone/>
              </a:pPr>
              <a:endParaRPr lang="en-US" dirty="0"/>
            </a:p>
          </p:txBody>
        </p:sp>
        <p:cxnSp>
          <p:nvCxnSpPr>
            <p:cNvPr id="20" name="Straight Connector 19">
              <a:extLst>
                <a:ext uri="{FF2B5EF4-FFF2-40B4-BE49-F238E27FC236}">
                  <a16:creationId xmlns:a16="http://schemas.microsoft.com/office/drawing/2014/main" id="{3E381C55-3521-46E5-A167-2C9B55641A03}"/>
                </a:ext>
              </a:extLst>
            </p:cNvPr>
            <p:cNvCxnSpPr/>
            <p:nvPr/>
          </p:nvCxnSpPr>
          <p:spPr>
            <a:xfrm>
              <a:off x="5075404" y="4413956"/>
              <a:ext cx="17995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8ECFC88-2FB1-46C5-A8EA-52D30E2D4FDD}"/>
                </a:ext>
              </a:extLst>
            </p:cNvPr>
            <p:cNvCxnSpPr/>
            <p:nvPr/>
          </p:nvCxnSpPr>
          <p:spPr>
            <a:xfrm>
              <a:off x="5678311" y="4111047"/>
              <a:ext cx="0" cy="5399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4F3F53-7E8C-47BE-8F60-47B4EA48EDD8}"/>
                </a:ext>
              </a:extLst>
            </p:cNvPr>
            <p:cNvCxnSpPr/>
            <p:nvPr/>
          </p:nvCxnSpPr>
          <p:spPr>
            <a:xfrm>
              <a:off x="6316133" y="4111047"/>
              <a:ext cx="0" cy="5399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6E6222-F456-4C21-86C2-17EAE885BDB9}"/>
                </a:ext>
              </a:extLst>
            </p:cNvPr>
            <p:cNvCxnSpPr>
              <a:cxnSpLocks/>
            </p:cNvCxnSpPr>
            <p:nvPr/>
          </p:nvCxnSpPr>
          <p:spPr>
            <a:xfrm>
              <a:off x="6843887" y="4413956"/>
              <a:ext cx="276579" cy="269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8FFC30-763C-4490-AF35-83AD8BB67601}"/>
                </a:ext>
              </a:extLst>
            </p:cNvPr>
            <p:cNvCxnSpPr>
              <a:cxnSpLocks/>
            </p:cNvCxnSpPr>
            <p:nvPr/>
          </p:nvCxnSpPr>
          <p:spPr>
            <a:xfrm flipH="1">
              <a:off x="6867876" y="4155338"/>
              <a:ext cx="228600" cy="27000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73A1FD95-665B-4940-8BB8-97874368954B}"/>
                </a:ext>
              </a:extLst>
            </p:cNvPr>
            <p:cNvSpPr txBox="1">
              <a:spLocks/>
            </p:cNvSpPr>
            <p:nvPr/>
          </p:nvSpPr>
          <p:spPr>
            <a:xfrm>
              <a:off x="6953955" y="4251744"/>
              <a:ext cx="777995" cy="60579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0000"/>
                  </a:solidFill>
                </a:rPr>
                <a:t>121</a:t>
              </a:r>
              <a:r>
                <a:rPr lang="en-US" dirty="0"/>
                <a:t>	</a:t>
              </a:r>
            </a:p>
            <a:p>
              <a:endParaRPr lang="en-US" dirty="0"/>
            </a:p>
            <a:p>
              <a:pPr marL="0" indent="0">
                <a:buFont typeface="Arial" panose="020B0604020202020204" pitchFamily="34" charset="0"/>
                <a:buNone/>
              </a:pPr>
              <a:endParaRPr lang="en-US" dirty="0"/>
            </a:p>
          </p:txBody>
        </p:sp>
      </p:grpSp>
    </p:spTree>
    <p:extLst>
      <p:ext uri="{BB962C8B-B14F-4D97-AF65-F5344CB8AC3E}">
        <p14:creationId xmlns:p14="http://schemas.microsoft.com/office/powerpoint/2010/main" val="4030610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2F56-E090-4BA8-A1D6-BB982B2983D4}"/>
              </a:ext>
            </a:extLst>
          </p:cNvPr>
          <p:cNvSpPr>
            <a:spLocks noGrp="1"/>
          </p:cNvSpPr>
          <p:nvPr>
            <p:ph type="title"/>
          </p:nvPr>
        </p:nvSpPr>
        <p:spPr/>
        <p:txBody>
          <a:bodyPr/>
          <a:lstStyle/>
          <a:p>
            <a:r>
              <a:rPr lang="en-US" dirty="0"/>
              <a:t>Relevant Imaging</a:t>
            </a:r>
          </a:p>
        </p:txBody>
      </p:sp>
      <p:sp>
        <p:nvSpPr>
          <p:cNvPr id="3" name="Content Placeholder 2">
            <a:extLst>
              <a:ext uri="{FF2B5EF4-FFF2-40B4-BE49-F238E27FC236}">
                <a16:creationId xmlns:a16="http://schemas.microsoft.com/office/drawing/2014/main" id="{1FF5FBC4-4A60-4D0A-96BB-C880F5B0103B}"/>
              </a:ext>
            </a:extLst>
          </p:cNvPr>
          <p:cNvSpPr>
            <a:spLocks noGrp="1"/>
          </p:cNvSpPr>
          <p:nvPr>
            <p:ph idx="1"/>
          </p:nvPr>
        </p:nvSpPr>
        <p:spPr>
          <a:xfrm>
            <a:off x="838200" y="1825625"/>
            <a:ext cx="5579378" cy="4351338"/>
          </a:xfrm>
        </p:spPr>
        <p:txBody>
          <a:bodyPr>
            <a:normAutofit fontScale="92500"/>
          </a:bodyPr>
          <a:lstStyle/>
          <a:p>
            <a:r>
              <a:rPr lang="en-US" dirty="0"/>
              <a:t>DATE: 1/21/2021 8:59 AM</a:t>
            </a:r>
          </a:p>
          <a:p>
            <a:r>
              <a:rPr lang="en-US" dirty="0"/>
              <a:t>INDICATION: flank pain, wheezing on right, Wheezing </a:t>
            </a:r>
          </a:p>
          <a:p>
            <a:r>
              <a:rPr lang="en-US" dirty="0"/>
              <a:t>COMPARISON: CT chest 11/21/2016 </a:t>
            </a:r>
          </a:p>
          <a:p>
            <a:r>
              <a:rPr lang="en-US" dirty="0"/>
              <a:t>TECHNIQUE: AP chest upright</a:t>
            </a:r>
          </a:p>
          <a:p>
            <a:r>
              <a:rPr lang="en-US" dirty="0"/>
              <a:t>IMPRESSION:  </a:t>
            </a:r>
          </a:p>
          <a:p>
            <a:pPr lvl="1"/>
            <a:r>
              <a:rPr lang="en-US" dirty="0"/>
              <a:t>Subtle bibasilar interstitial thickening and hazy opacities greater in the right lung base suggestive of atypical infection versus interstitial edema or atelectasis.</a:t>
            </a:r>
          </a:p>
        </p:txBody>
      </p:sp>
      <p:pic>
        <p:nvPicPr>
          <p:cNvPr id="4" name="Picture 3">
            <a:extLst>
              <a:ext uri="{FF2B5EF4-FFF2-40B4-BE49-F238E27FC236}">
                <a16:creationId xmlns:a16="http://schemas.microsoft.com/office/drawing/2014/main" id="{108457A8-8725-43F4-8E31-8CF2154B3BC6}"/>
              </a:ext>
            </a:extLst>
          </p:cNvPr>
          <p:cNvPicPr>
            <a:picLocks noChangeAspect="1"/>
          </p:cNvPicPr>
          <p:nvPr/>
        </p:nvPicPr>
        <p:blipFill>
          <a:blip r:embed="rId2"/>
          <a:stretch>
            <a:fillRect/>
          </a:stretch>
        </p:blipFill>
        <p:spPr>
          <a:xfrm>
            <a:off x="6417578" y="1575168"/>
            <a:ext cx="5387349" cy="4601795"/>
          </a:xfrm>
          <a:prstGeom prst="rect">
            <a:avLst/>
          </a:prstGeom>
        </p:spPr>
      </p:pic>
    </p:spTree>
    <p:extLst>
      <p:ext uri="{BB962C8B-B14F-4D97-AF65-F5344CB8AC3E}">
        <p14:creationId xmlns:p14="http://schemas.microsoft.com/office/powerpoint/2010/main" val="240365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1E91-4F42-403A-A4AF-58C8F8A7DFB1}"/>
              </a:ext>
            </a:extLst>
          </p:cNvPr>
          <p:cNvSpPr>
            <a:spLocks noGrp="1"/>
          </p:cNvSpPr>
          <p:nvPr>
            <p:ph type="title"/>
          </p:nvPr>
        </p:nvSpPr>
        <p:spPr/>
        <p:txBody>
          <a:bodyPr/>
          <a:lstStyle/>
          <a:p>
            <a:r>
              <a:rPr lang="en-US" dirty="0"/>
              <a:t>Clinical History</a:t>
            </a:r>
          </a:p>
        </p:txBody>
      </p:sp>
      <p:sp>
        <p:nvSpPr>
          <p:cNvPr id="3" name="Content Placeholder 2">
            <a:extLst>
              <a:ext uri="{FF2B5EF4-FFF2-40B4-BE49-F238E27FC236}">
                <a16:creationId xmlns:a16="http://schemas.microsoft.com/office/drawing/2014/main" id="{D147E120-3F07-4FB1-9690-F2D8CBCB0969}"/>
              </a:ext>
            </a:extLst>
          </p:cNvPr>
          <p:cNvSpPr>
            <a:spLocks noGrp="1"/>
          </p:cNvSpPr>
          <p:nvPr>
            <p:ph idx="1"/>
          </p:nvPr>
        </p:nvSpPr>
        <p:spPr>
          <a:xfrm>
            <a:off x="838199" y="1825625"/>
            <a:ext cx="10671495" cy="4351338"/>
          </a:xfrm>
        </p:spPr>
        <p:txBody>
          <a:bodyPr>
            <a:normAutofit/>
          </a:bodyPr>
          <a:lstStyle/>
          <a:p>
            <a:r>
              <a:rPr lang="en-US" dirty="0"/>
              <a:t>Problem List</a:t>
            </a:r>
          </a:p>
          <a:p>
            <a:pPr lvl="1"/>
            <a:r>
              <a:rPr lang="en-US" dirty="0"/>
              <a:t>Pyelonephritis: f/u blood culture, urine culture; continue ceftriaxone 1 g q24, IVF</a:t>
            </a:r>
          </a:p>
          <a:p>
            <a:pPr lvl="1"/>
            <a:r>
              <a:rPr lang="en-US" dirty="0"/>
              <a:t>Tachycardia: continue to monitor	</a:t>
            </a:r>
          </a:p>
          <a:p>
            <a:r>
              <a:rPr lang="pt-BR" dirty="0"/>
              <a:t>Interval change:</a:t>
            </a:r>
          </a:p>
          <a:p>
            <a:pPr lvl="1"/>
            <a:r>
              <a:rPr lang="pt-BR" dirty="0"/>
              <a:t>01/21/21 1927	</a:t>
            </a:r>
            <a:r>
              <a:rPr lang="pt-BR" dirty="0">
                <a:solidFill>
                  <a:srgbClr val="FF0000"/>
                </a:solidFill>
              </a:rPr>
              <a:t>95/53</a:t>
            </a:r>
            <a:r>
              <a:rPr lang="pt-BR" dirty="0"/>
              <a:t>	</a:t>
            </a:r>
            <a:r>
              <a:rPr lang="pt-BR" dirty="0">
                <a:solidFill>
                  <a:srgbClr val="FF0000"/>
                </a:solidFill>
              </a:rPr>
              <a:t>100.1 °F (37.8 °C)</a:t>
            </a:r>
            <a:r>
              <a:rPr lang="pt-BR" dirty="0"/>
              <a:t>	</a:t>
            </a:r>
            <a:r>
              <a:rPr lang="pt-BR" dirty="0">
                <a:solidFill>
                  <a:srgbClr val="FF0000"/>
                </a:solidFill>
              </a:rPr>
              <a:t>P </a:t>
            </a:r>
            <a:r>
              <a:rPr lang="pt-BR" b="1" dirty="0">
                <a:solidFill>
                  <a:srgbClr val="FF0000"/>
                </a:solidFill>
              </a:rPr>
              <a:t>118</a:t>
            </a:r>
            <a:r>
              <a:rPr lang="pt-BR" dirty="0">
                <a:solidFill>
                  <a:srgbClr val="FF0000"/>
                </a:solidFill>
              </a:rPr>
              <a:t>	RR 25</a:t>
            </a:r>
            <a:r>
              <a:rPr lang="pt-BR" dirty="0"/>
              <a:t>	</a:t>
            </a:r>
          </a:p>
          <a:p>
            <a:pPr lvl="1"/>
            <a:r>
              <a:rPr lang="pt-BR" dirty="0"/>
              <a:t>Overnight hospitalist paged, orders CT CAP w/ PE protocol</a:t>
            </a:r>
          </a:p>
          <a:p>
            <a:endParaRPr lang="en-US" dirty="0"/>
          </a:p>
          <a:p>
            <a:pPr marL="0" indent="0">
              <a:buNone/>
            </a:pPr>
            <a:r>
              <a:rPr lang="en-US" dirty="0"/>
              <a:t>	</a:t>
            </a:r>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3AAC01BB-F286-410A-9EF9-B5BB4FFB0BC2}"/>
              </a:ext>
            </a:extLst>
          </p:cNvPr>
          <p:cNvSpPr txBox="1">
            <a:spLocks/>
          </p:cNvSpPr>
          <p:nvPr/>
        </p:nvSpPr>
        <p:spPr>
          <a:xfrm>
            <a:off x="5017316" y="1825625"/>
            <a:ext cx="429586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Font typeface="Arial" panose="020B0604020202020204" pitchFamily="34" charset="0"/>
              <a:buNone/>
            </a:pPr>
            <a:r>
              <a:rPr lang="en-US" dirty="0"/>
              <a:t>		</a:t>
            </a:r>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456903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2F56-E090-4BA8-A1D6-BB982B2983D4}"/>
              </a:ext>
            </a:extLst>
          </p:cNvPr>
          <p:cNvSpPr>
            <a:spLocks noGrp="1"/>
          </p:cNvSpPr>
          <p:nvPr>
            <p:ph type="title"/>
          </p:nvPr>
        </p:nvSpPr>
        <p:spPr/>
        <p:txBody>
          <a:bodyPr/>
          <a:lstStyle/>
          <a:p>
            <a:r>
              <a:rPr lang="en-US" dirty="0"/>
              <a:t>Relevant Imaging – CT CAP, PE protocol</a:t>
            </a:r>
          </a:p>
        </p:txBody>
      </p:sp>
      <p:sp>
        <p:nvSpPr>
          <p:cNvPr id="3" name="Content Placeholder 2">
            <a:extLst>
              <a:ext uri="{FF2B5EF4-FFF2-40B4-BE49-F238E27FC236}">
                <a16:creationId xmlns:a16="http://schemas.microsoft.com/office/drawing/2014/main" id="{1FF5FBC4-4A60-4D0A-96BB-C880F5B0103B}"/>
              </a:ext>
            </a:extLst>
          </p:cNvPr>
          <p:cNvSpPr>
            <a:spLocks noGrp="1"/>
          </p:cNvSpPr>
          <p:nvPr>
            <p:ph idx="1"/>
          </p:nvPr>
        </p:nvSpPr>
        <p:spPr/>
        <p:txBody>
          <a:bodyPr>
            <a:normAutofit/>
          </a:bodyPr>
          <a:lstStyle/>
          <a:p>
            <a:r>
              <a:rPr lang="en-US" dirty="0"/>
              <a:t>INDICATION: PE suspected, high pretest prob. Tachycardia </a:t>
            </a:r>
          </a:p>
          <a:p>
            <a:r>
              <a:rPr lang="en-US" dirty="0"/>
              <a:t>ADDITIONAL INFORMATION: 28-year-old female who was admitted yesterday with pyelonephritis with symptoms of 4 days of back pain and emesis.</a:t>
            </a:r>
          </a:p>
          <a:p>
            <a:r>
              <a:rPr lang="en-US" dirty="0"/>
              <a:t>TECHNIQUE: Volumetric CT of the chest, abdomen and pelvis acquired following intravenous administration of contrast. Axial, coronal and sagittal images are provided.</a:t>
            </a:r>
          </a:p>
          <a:p>
            <a:pPr lvl="1"/>
            <a:r>
              <a:rPr lang="en-US" dirty="0"/>
              <a:t>IV contrast: 100 mL of </a:t>
            </a:r>
            <a:r>
              <a:rPr lang="en-US" dirty="0" err="1"/>
              <a:t>Omnipaque</a:t>
            </a:r>
            <a:r>
              <a:rPr lang="en-US" dirty="0"/>
              <a:t> 300</a:t>
            </a:r>
          </a:p>
          <a:p>
            <a:pPr lvl="1"/>
            <a:r>
              <a:rPr lang="en-US" dirty="0"/>
              <a:t>Enteric contrast: None.</a:t>
            </a:r>
          </a:p>
          <a:p>
            <a:pPr lvl="1"/>
            <a:r>
              <a:rPr lang="en-US" dirty="0"/>
              <a:t>DLP (</a:t>
            </a:r>
            <a:r>
              <a:rPr lang="en-US" dirty="0" err="1"/>
              <a:t>mGy</a:t>
            </a:r>
            <a:r>
              <a:rPr lang="en-US" dirty="0"/>
              <a:t>-cm): 892. </a:t>
            </a:r>
          </a:p>
        </p:txBody>
      </p:sp>
    </p:spTree>
    <p:extLst>
      <p:ext uri="{BB962C8B-B14F-4D97-AF65-F5344CB8AC3E}">
        <p14:creationId xmlns:p14="http://schemas.microsoft.com/office/powerpoint/2010/main" val="353907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E41C-717C-4739-8991-63AFB0AB91D9}"/>
              </a:ext>
            </a:extLst>
          </p:cNvPr>
          <p:cNvSpPr>
            <a:spLocks noGrp="1"/>
          </p:cNvSpPr>
          <p:nvPr>
            <p:ph type="title"/>
          </p:nvPr>
        </p:nvSpPr>
        <p:spPr/>
        <p:txBody>
          <a:bodyPr/>
          <a:lstStyle/>
          <a:p>
            <a:r>
              <a:rPr lang="en-US" dirty="0"/>
              <a:t>CT PE</a:t>
            </a:r>
          </a:p>
        </p:txBody>
      </p:sp>
      <p:sp>
        <p:nvSpPr>
          <p:cNvPr id="9" name="Content Placeholder 8">
            <a:extLst>
              <a:ext uri="{FF2B5EF4-FFF2-40B4-BE49-F238E27FC236}">
                <a16:creationId xmlns:a16="http://schemas.microsoft.com/office/drawing/2014/main" id="{E2449024-E395-41A9-9DAD-96BBE9B0005A}"/>
              </a:ext>
            </a:extLst>
          </p:cNvPr>
          <p:cNvSpPr>
            <a:spLocks noGrp="1"/>
          </p:cNvSpPr>
          <p:nvPr>
            <p:ph idx="1"/>
          </p:nvPr>
        </p:nvSpPr>
        <p:spPr/>
        <p:txBody>
          <a:bodyPr/>
          <a:lstStyle/>
          <a:p>
            <a:r>
              <a:rPr lang="en-US" dirty="0"/>
              <a:t>Negative for PE</a:t>
            </a:r>
          </a:p>
        </p:txBody>
      </p:sp>
      <p:pic>
        <p:nvPicPr>
          <p:cNvPr id="11" name="Picture 10">
            <a:extLst>
              <a:ext uri="{FF2B5EF4-FFF2-40B4-BE49-F238E27FC236}">
                <a16:creationId xmlns:a16="http://schemas.microsoft.com/office/drawing/2014/main" id="{C5922D87-1496-482D-9CAA-D047729AF642}"/>
              </a:ext>
            </a:extLst>
          </p:cNvPr>
          <p:cNvPicPr>
            <a:picLocks noChangeAspect="1"/>
          </p:cNvPicPr>
          <p:nvPr/>
        </p:nvPicPr>
        <p:blipFill>
          <a:blip r:embed="rId2"/>
          <a:stretch>
            <a:fillRect/>
          </a:stretch>
        </p:blipFill>
        <p:spPr>
          <a:xfrm>
            <a:off x="3951110" y="1314340"/>
            <a:ext cx="6777351" cy="4862623"/>
          </a:xfrm>
          <a:prstGeom prst="rect">
            <a:avLst/>
          </a:prstGeom>
        </p:spPr>
      </p:pic>
    </p:spTree>
    <p:extLst>
      <p:ext uri="{BB962C8B-B14F-4D97-AF65-F5344CB8AC3E}">
        <p14:creationId xmlns:p14="http://schemas.microsoft.com/office/powerpoint/2010/main" val="106598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E41C-717C-4739-8991-63AFB0AB91D9}"/>
              </a:ext>
            </a:extLst>
          </p:cNvPr>
          <p:cNvSpPr>
            <a:spLocks noGrp="1"/>
          </p:cNvSpPr>
          <p:nvPr>
            <p:ph type="title"/>
          </p:nvPr>
        </p:nvSpPr>
        <p:spPr/>
        <p:txBody>
          <a:bodyPr/>
          <a:lstStyle/>
          <a:p>
            <a:r>
              <a:rPr lang="en-US" dirty="0"/>
              <a:t>Coronal View</a:t>
            </a:r>
          </a:p>
        </p:txBody>
      </p:sp>
      <p:pic>
        <p:nvPicPr>
          <p:cNvPr id="7" name="PACS2">
            <a:hlinkClick r:id="" action="ppaction://media"/>
            <a:extLst>
              <a:ext uri="{FF2B5EF4-FFF2-40B4-BE49-F238E27FC236}">
                <a16:creationId xmlns:a16="http://schemas.microsoft.com/office/drawing/2014/main" id="{580C6EBB-0798-4B67-A405-E84732F1C9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
        <p:nvSpPr>
          <p:cNvPr id="3" name="Rectangle 2">
            <a:extLst>
              <a:ext uri="{FF2B5EF4-FFF2-40B4-BE49-F238E27FC236}">
                <a16:creationId xmlns:a16="http://schemas.microsoft.com/office/drawing/2014/main" id="{29098FAF-9895-4250-887B-52B1E1786F40}"/>
              </a:ext>
            </a:extLst>
          </p:cNvPr>
          <p:cNvSpPr/>
          <p:nvPr/>
        </p:nvSpPr>
        <p:spPr>
          <a:xfrm>
            <a:off x="2227263" y="1825625"/>
            <a:ext cx="645952" cy="683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56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E41C-717C-4739-8991-63AFB0AB91D9}"/>
              </a:ext>
            </a:extLst>
          </p:cNvPr>
          <p:cNvSpPr>
            <a:spLocks noGrp="1"/>
          </p:cNvSpPr>
          <p:nvPr>
            <p:ph type="title"/>
          </p:nvPr>
        </p:nvSpPr>
        <p:spPr/>
        <p:txBody>
          <a:bodyPr/>
          <a:lstStyle/>
          <a:p>
            <a:r>
              <a:rPr lang="en-US" dirty="0"/>
              <a:t>Axial view</a:t>
            </a:r>
          </a:p>
        </p:txBody>
      </p:sp>
      <p:pic>
        <p:nvPicPr>
          <p:cNvPr id="4" name="PACS">
            <a:hlinkClick r:id="" action="ppaction://media"/>
            <a:extLst>
              <a:ext uri="{FF2B5EF4-FFF2-40B4-BE49-F238E27FC236}">
                <a16:creationId xmlns:a16="http://schemas.microsoft.com/office/drawing/2014/main" id="{69FE46DF-DB2F-4F9D-B5EA-935E2EE14C7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056" y="1993405"/>
            <a:ext cx="7735887" cy="4351338"/>
          </a:xfrm>
        </p:spPr>
      </p:pic>
      <p:sp>
        <p:nvSpPr>
          <p:cNvPr id="5" name="Rectangle 4">
            <a:extLst>
              <a:ext uri="{FF2B5EF4-FFF2-40B4-BE49-F238E27FC236}">
                <a16:creationId xmlns:a16="http://schemas.microsoft.com/office/drawing/2014/main" id="{74B613A9-22B6-4EF3-A02B-345468836285}"/>
              </a:ext>
            </a:extLst>
          </p:cNvPr>
          <p:cNvSpPr/>
          <p:nvPr/>
        </p:nvSpPr>
        <p:spPr>
          <a:xfrm>
            <a:off x="2228056" y="1993405"/>
            <a:ext cx="645952" cy="683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70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830</Words>
  <Application>Microsoft Office PowerPoint</Application>
  <PresentationFormat>Widescreen</PresentationFormat>
  <Paragraphs>106</Paragraphs>
  <Slides>20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Adobe Garamond Pro</vt:lpstr>
      <vt:lpstr>Arial</vt:lpstr>
      <vt:lpstr>Calibri</vt:lpstr>
      <vt:lpstr>Calibri Light</vt:lpstr>
      <vt:lpstr>Office Theme</vt:lpstr>
      <vt:lpstr>Pyelonephritis</vt:lpstr>
      <vt:lpstr>Clinical History</vt:lpstr>
      <vt:lpstr>Clinical History</vt:lpstr>
      <vt:lpstr>Relevant Imaging</vt:lpstr>
      <vt:lpstr>Clinical History</vt:lpstr>
      <vt:lpstr>Relevant Imaging – CT CAP, PE protocol</vt:lpstr>
      <vt:lpstr>CT PE</vt:lpstr>
      <vt:lpstr>Coronal View</vt:lpstr>
      <vt:lpstr>Axial view</vt:lpstr>
      <vt:lpstr>Axial View</vt:lpstr>
      <vt:lpstr>Comparison to normal </vt:lpstr>
      <vt:lpstr>Differential Diagnosis</vt:lpstr>
      <vt:lpstr>Highlight and summarize key imaging findings</vt:lpstr>
      <vt:lpstr>Discussion</vt:lpstr>
      <vt:lpstr>Treatment</vt:lpstr>
      <vt:lpstr>Final Diagnosis</vt:lpstr>
      <vt:lpstr>ACR appropriateness Criteria</vt:lpstr>
      <vt:lpstr>Take Home Points / Teaching points</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(diagnosis)</dc:title>
  <dc:creator>Saagar Patel</dc:creator>
  <cp:lastModifiedBy>Eric Fris</cp:lastModifiedBy>
  <cp:revision>25</cp:revision>
  <dcterms:created xsi:type="dcterms:W3CDTF">2019-09-13T05:09:22Z</dcterms:created>
  <dcterms:modified xsi:type="dcterms:W3CDTF">2021-02-03T17:22:36Z</dcterms:modified>
</cp:coreProperties>
</file>