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0" r:id="rId4"/>
    <p:sldId id="271" r:id="rId5"/>
    <p:sldId id="258" r:id="rId6"/>
    <p:sldId id="259" r:id="rId7"/>
    <p:sldId id="272" r:id="rId8"/>
    <p:sldId id="273" r:id="rId9"/>
    <p:sldId id="260" r:id="rId10"/>
    <p:sldId id="261" r:id="rId11"/>
    <p:sldId id="262" r:id="rId12"/>
    <p:sldId id="264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maravel, Manickam" initials="KM" lastIdx="8" clrIdx="0">
    <p:extLst>
      <p:ext uri="{19B8F6BF-5375-455C-9EA6-DF929625EA0E}">
        <p15:presenceInfo xmlns:p15="http://schemas.microsoft.com/office/powerpoint/2012/main" userId="S::manickam.kumaravel@uth.tmc.edu::5b425f44-68ac-4662-b696-6ba508bd0f15" providerId="AD"/>
      </p:ext>
    </p:extLst>
  </p:cmAuthor>
  <p:cmAuthor id="2" name="Tori Waters" initials="TW" lastIdx="1" clrIdx="1">
    <p:extLst>
      <p:ext uri="{19B8F6BF-5375-455C-9EA6-DF929625EA0E}">
        <p15:presenceInfo xmlns:p15="http://schemas.microsoft.com/office/powerpoint/2012/main" userId="3557d2bc77195a9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>
        <p:scale>
          <a:sx n="59" d="100"/>
          <a:sy n="59" d="100"/>
        </p:scale>
        <p:origin x="30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294A5-6733-4234-987B-ED630A47571A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B6DEE-442F-42AD-A581-10697314D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08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Abnormal Findings: </a:t>
            </a:r>
          </a:p>
          <a:p>
            <a:r>
              <a:rPr lang="en-US" dirty="0"/>
              <a:t>Thoracic Spine: mild leftward curvature. Vertebral segmentation anomalies (better seen on radiograph) – split vertebral body at T8, a hemivertebra between T7 and T8 on left. </a:t>
            </a:r>
          </a:p>
          <a:p>
            <a:r>
              <a:rPr lang="en-US" dirty="0"/>
              <a:t>Lumbar Spine: Flattened conus medullaris at T3. Tethered cord with fatty filum </a:t>
            </a:r>
            <a:r>
              <a:rPr lang="en-US" dirty="0" err="1"/>
              <a:t>terminale</a:t>
            </a:r>
            <a:r>
              <a:rPr lang="en-US" dirty="0"/>
              <a:t>. </a:t>
            </a:r>
          </a:p>
          <a:p>
            <a:r>
              <a:rPr lang="en-US" dirty="0"/>
              <a:t>Sacrum: Partial sacral agenesis (thought to represent caudal regression syndrome)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B6DEE-442F-42AD-A581-10697314DC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F93D-444E-4145-BBBB-C778E25C7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4BD24-6B2D-4F0C-9951-AA45451F6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3A9D-4B8C-48BE-B4E1-510F9B4E4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8CF62D-F14E-4580-8184-BC76D68A3BD6}"/>
              </a:ext>
            </a:extLst>
          </p:cNvPr>
          <p:cNvGrpSpPr/>
          <p:nvPr userDrawn="1"/>
        </p:nvGrpSpPr>
        <p:grpSpPr>
          <a:xfrm>
            <a:off x="1419290" y="5344886"/>
            <a:ext cx="9557657" cy="1513114"/>
            <a:chOff x="-101600" y="5349875"/>
            <a:chExt cx="9557657" cy="15131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222221-99B3-487B-9E84-7709D5058CD5}"/>
                </a:ext>
              </a:extLst>
            </p:cNvPr>
            <p:cNvSpPr/>
            <p:nvPr userDrawn="1"/>
          </p:nvSpPr>
          <p:spPr>
            <a:xfrm>
              <a:off x="-101600" y="5349875"/>
              <a:ext cx="9557657" cy="151311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40B73D-FCF3-460C-BA3F-19C814E5B2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415" y="5608080"/>
              <a:ext cx="5149169" cy="8591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67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ECF77-DF06-493D-A550-E6B5FDC53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BB4A2-208D-4A95-9445-906CBBD7A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57EFB-143F-46F8-89FF-466389C20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A9644-500A-4D4E-A7FB-722AC224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5EE65-0676-4436-A45E-EB4867A0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9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0F6F57-C2DA-4B49-AE74-40A4E544D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63672-9AE6-4139-B826-132B27A00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5986-5B03-43D0-B9AE-415952FB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3C262-2476-487A-90A4-BE2F30EB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18207-C586-47C8-A5C6-D5892788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2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2FCA-6B91-457E-AF40-2EAC5AA55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F4AC-E34B-4957-ABA9-8CAD1530B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DDA22-D261-4BEF-939B-B11C7090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1D608-46CB-4D4C-9EF7-17E1ECEC6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2729-3FFD-4115-B0A2-20F313F6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6DA23-E649-4B0B-B20A-AB265094D053}"/>
              </a:ext>
            </a:extLst>
          </p:cNvPr>
          <p:cNvSpPr/>
          <p:nvPr userDrawn="1"/>
        </p:nvSpPr>
        <p:spPr>
          <a:xfrm>
            <a:off x="0" y="6241046"/>
            <a:ext cx="12192000" cy="6023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DFB9A-F977-4B78-8428-F8ACEDCF83F8}"/>
              </a:ext>
            </a:extLst>
          </p:cNvPr>
          <p:cNvSpPr txBox="1"/>
          <p:nvPr userDrawn="1"/>
        </p:nvSpPr>
        <p:spPr>
          <a:xfrm>
            <a:off x="4221583" y="6336672"/>
            <a:ext cx="3693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McGovern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270788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6F83F-EE9C-45BA-B0AF-DDE4DABA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EF7D3-6DEB-44BC-9B6F-26D4AC5B2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932AF-7DF9-42DC-B0DE-74A4FB53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6233-2BE1-43F2-9612-05A4B525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02B0-FB7F-4380-ABB6-6B8C596F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61A3-724B-48E9-A36F-D0A30C6F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61AE6-3729-4AD6-A3D8-36C1BC287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FDA9C-B802-4CC5-B791-1F957C7CF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0E1D7-F9C1-4723-9BF3-3F9095DE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620F4-9E91-4C6C-B120-FD2BCD741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D4600-8EBC-419A-9441-48F49E07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48342-8909-46BB-AB91-28864174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06153-D4B5-42BC-94BF-CCF6AAB80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18DEF-7A6B-4804-8CD2-F1BEE79C3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FDDFE-E25C-422B-8538-26A54E9DD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961F16-A61F-48CA-B6DE-D6E12EDB3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244A6B-9661-439F-9D22-03589EE02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C780C-C0CC-45E5-A032-268309A3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865D89-38A2-4677-BC7F-BA0DFB8BF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7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87E8F-1087-4C29-91D5-5319DF46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22BD7-97F6-40D9-9330-6067D32B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C63E3-8BB5-4DB5-9FE7-59B4EF12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E7BE7-9B7D-439A-B4C8-0D57FFDB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4C6209-C741-4EA6-81CA-0575872F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86C08-0FEA-437E-8DBF-5BD1791C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BC8D-78AC-45D8-A593-15294AC8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7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A346-4AB2-425B-83F7-48B3F178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E7E43-D112-495C-B052-5F3DAAF57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16687-90F1-40FB-A522-1F9B085D4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0480F-A465-495B-9EA4-72137FEF8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AD194-635C-4AD9-AAD1-D5773337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C7DAD-276A-4260-9133-24866478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B3DC-A03B-4FA5-8A8C-D4BB390E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8096A-7F3A-4B39-8832-44F8D56D5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763CA-7EBF-4C4A-9074-CB302B666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08105-3176-4977-BE65-2745C6DD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E6514-1EDE-4CA6-9EE3-9D3CC656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CC4D9-8EFA-4513-B08A-26281EBE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0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D748D-1C6F-4CC0-B18D-E1409E33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EAE89-AE55-4A97-B0FF-28649F74D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93511-DB32-4F69-A48A-528C891C0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56365-18A5-4883-8E30-8DC8FAEB18E3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EAA80-D800-4539-BF4B-C095AE394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84420-738F-4948-8D5B-A3FED505E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8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riptmag.com/features/writers-on-the-web-theme-and-asking-the-central-question-what-the-heck-is-my-web-series-about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D681-B8FD-4347-800D-AA193CFD5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976" y="1530219"/>
            <a:ext cx="9144000" cy="944045"/>
          </a:xfrm>
        </p:spPr>
        <p:txBody>
          <a:bodyPr>
            <a:normAutofit/>
          </a:bodyPr>
          <a:lstStyle/>
          <a:p>
            <a:r>
              <a:rPr lang="en-US" dirty="0"/>
              <a:t>VACTERL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4D603A-7EEC-4D1E-B5C5-4348356C0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Tori Waters</a:t>
            </a:r>
          </a:p>
          <a:p>
            <a:r>
              <a:rPr lang="en-US" dirty="0"/>
              <a:t>02/05/2021</a:t>
            </a:r>
          </a:p>
          <a:p>
            <a:r>
              <a:rPr lang="en-US" dirty="0"/>
              <a:t>Radiology 4001</a:t>
            </a:r>
          </a:p>
          <a:p>
            <a:r>
              <a:rPr lang="en-US" dirty="0"/>
              <a:t>Jennifer McCarty, MD</a:t>
            </a:r>
          </a:p>
        </p:txBody>
      </p:sp>
    </p:spTree>
    <p:extLst>
      <p:ext uri="{BB962C8B-B14F-4D97-AF65-F5344CB8AC3E}">
        <p14:creationId xmlns:p14="http://schemas.microsoft.com/office/powerpoint/2010/main" val="1329531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67A5-9DA8-4D9D-A0F3-C50B1662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C2B0A-3214-4459-9DE7-093A2FFDD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VACTERL</a:t>
            </a:r>
          </a:p>
          <a:p>
            <a:r>
              <a:rPr lang="en-US" dirty="0"/>
              <a:t>VACTERL – H (no hydrocephalus noted on MRI brain) (2)</a:t>
            </a:r>
          </a:p>
          <a:p>
            <a:r>
              <a:rPr lang="en-US" dirty="0"/>
              <a:t>CHARGE syndrome – (no genetic testing in chart, no </a:t>
            </a:r>
            <a:r>
              <a:rPr lang="en-US" dirty="0" err="1"/>
              <a:t>colobomata</a:t>
            </a:r>
            <a:r>
              <a:rPr lang="en-US" dirty="0"/>
              <a:t> noted on physical exam, no abnormal facial features noted) (2)</a:t>
            </a:r>
          </a:p>
          <a:p>
            <a:r>
              <a:rPr lang="en-US" dirty="0"/>
              <a:t>Fanconi Anemia – No radial anomalies noted, no thrombocytopenia (2) </a:t>
            </a:r>
          </a:p>
        </p:txBody>
      </p:sp>
    </p:spTree>
    <p:extLst>
      <p:ext uri="{BB962C8B-B14F-4D97-AF65-F5344CB8AC3E}">
        <p14:creationId xmlns:p14="http://schemas.microsoft.com/office/powerpoint/2010/main" val="175955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31B0-B653-41BC-94EE-2104792F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E2696-593D-4C91-8105-E7769D483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VACTERL:</a:t>
            </a:r>
          </a:p>
          <a:p>
            <a:pPr lvl="1"/>
            <a:r>
              <a:rPr lang="en-US" dirty="0"/>
              <a:t>Pathophysiology: abnormalities in structures derived from embryonic mesoderm. Many proposed mechanisms (mitochondrial dysfunction, heterozygous mutations in HOXD13) and known risk factors (maternal diabetes, in utero exposure to estrogen +/- progesterone, statins) (2)</a:t>
            </a:r>
          </a:p>
          <a:p>
            <a:pPr lvl="1"/>
            <a:r>
              <a:rPr lang="en-US" dirty="0"/>
              <a:t>Epidemiology: 1/10,000 – 1/40,000 infants. (2)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Further work up or management done/needed – As particular emphasis is put on radial anomalies to initiate workup for Fanconi Anemia, might consider radiographs. Continue following cardiac malformations, renal function (with U/S), and GI. Consider evaluation by neurosurgery for tethered cord. Genetic testing ??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48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45AECE-0DF0-4BF4-971B-1F58D548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Diagnosis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8B29CA3-1B25-4C6C-ABFE-64326863F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4133"/>
            <a:ext cx="10515600" cy="62088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VACTERL</a:t>
            </a:r>
          </a:p>
          <a:p>
            <a:pPr lvl="1"/>
            <a:r>
              <a:rPr lang="en-US" dirty="0"/>
              <a:t>With vertebral abnormalities, cardiac, and imperforate anus.</a:t>
            </a:r>
          </a:p>
        </p:txBody>
      </p:sp>
    </p:spTree>
    <p:extLst>
      <p:ext uri="{BB962C8B-B14F-4D97-AF65-F5344CB8AC3E}">
        <p14:creationId xmlns:p14="http://schemas.microsoft.com/office/powerpoint/2010/main" val="296844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 appropriateness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6E428-8077-41B8-9F1B-89348564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specific ACR criteria for VACTERL </a:t>
            </a:r>
          </a:p>
          <a:p>
            <a:pPr lvl="1"/>
            <a:endParaRPr lang="en-US" dirty="0"/>
          </a:p>
          <a:p>
            <a:r>
              <a:rPr lang="en-US" dirty="0"/>
              <a:t>Estimated costs of imaging: </a:t>
            </a:r>
          </a:p>
          <a:p>
            <a:pPr lvl="1"/>
            <a:r>
              <a:rPr lang="en-US" dirty="0"/>
              <a:t>MRI Spine: $3,600</a:t>
            </a:r>
          </a:p>
          <a:p>
            <a:pPr lvl="1"/>
            <a:r>
              <a:rPr lang="en-US" dirty="0"/>
              <a:t>Chest Xray, 1 view: $380</a:t>
            </a:r>
          </a:p>
          <a:p>
            <a:pPr lvl="1"/>
            <a:r>
              <a:rPr lang="en-US" dirty="0"/>
              <a:t>Spine Ultrasound: $500-700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Nationwidechildrens.org/your-visit/billing-and-insurance/pay-my-bill/price-information-list</a:t>
            </a:r>
          </a:p>
        </p:txBody>
      </p:sp>
    </p:spTree>
    <p:extLst>
      <p:ext uri="{BB962C8B-B14F-4D97-AF65-F5344CB8AC3E}">
        <p14:creationId xmlns:p14="http://schemas.microsoft.com/office/powerpoint/2010/main" val="2026272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E43E-EE6B-4D0E-9EB6-B62AE224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Take Home Points / Teaching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F59D-59F8-4BDF-92E4-0CD9CE333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1068" y="1825625"/>
            <a:ext cx="5999585" cy="4351338"/>
          </a:xfrm>
        </p:spPr>
        <p:txBody>
          <a:bodyPr/>
          <a:lstStyle/>
          <a:p>
            <a:r>
              <a:rPr lang="en-US" dirty="0"/>
              <a:t>Finding of imperforate anus on initial newborn exam requires extensive workup. </a:t>
            </a:r>
          </a:p>
          <a:p>
            <a:r>
              <a:rPr lang="en-US" dirty="0"/>
              <a:t>VACTERL is diagnosis of exclusion, must rule out overarching diagnoses (i.e. Fanconi anemia). Consider genetic testing. (2)</a:t>
            </a:r>
          </a:p>
          <a:p>
            <a:r>
              <a:rPr lang="en-US" dirty="0"/>
              <a:t>Beware abnormal presentations (i.e. low conus medullaris with caudal regression)</a:t>
            </a:r>
          </a:p>
        </p:txBody>
      </p:sp>
    </p:spTree>
    <p:extLst>
      <p:ext uri="{BB962C8B-B14F-4D97-AF65-F5344CB8AC3E}">
        <p14:creationId xmlns:p14="http://schemas.microsoft.com/office/powerpoint/2010/main" val="2875372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20E37-7B66-41A1-8FEB-27409046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8D92A-C1BE-4879-8A55-1A3252D8F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Singh M, </a:t>
            </a:r>
            <a:r>
              <a:rPr lang="en-US" dirty="0" err="1"/>
              <a:t>Mehra</a:t>
            </a:r>
            <a:r>
              <a:rPr lang="en-US" dirty="0"/>
              <a:t> K. Imperforate Anus. [Updated 2020 Jul 10]. In: </a:t>
            </a:r>
            <a:r>
              <a:rPr lang="en-US" dirty="0" err="1"/>
              <a:t>StatPearls</a:t>
            </a:r>
            <a:r>
              <a:rPr lang="en-US" dirty="0"/>
              <a:t> [Internet]. Treasure Island (FL): </a:t>
            </a:r>
            <a:r>
              <a:rPr lang="en-US" dirty="0" err="1"/>
              <a:t>StatPearls</a:t>
            </a:r>
            <a:r>
              <a:rPr lang="en-US" dirty="0"/>
              <a:t> Publishing; 2020 Jan-. Available from: https://www.ncbi.nlm.nih.gov/books/NBK549784/</a:t>
            </a:r>
          </a:p>
          <a:p>
            <a:endParaRPr lang="en-US" dirty="0"/>
          </a:p>
          <a:p>
            <a:r>
              <a:rPr lang="en-US" dirty="0"/>
              <a:t>Solomon BD. VACTERL/VATER Association. </a:t>
            </a:r>
            <a:r>
              <a:rPr lang="en-US" dirty="0" err="1"/>
              <a:t>Orphanet</a:t>
            </a:r>
            <a:r>
              <a:rPr lang="en-US" dirty="0"/>
              <a:t> J Rare Dis. 2011;6:56. Published 2011 Aug 16. doi:10.1186/1750-1172-6-56</a:t>
            </a:r>
          </a:p>
          <a:p>
            <a:endParaRPr lang="en-US" dirty="0"/>
          </a:p>
          <a:p>
            <a:r>
              <a:rPr lang="en-US" dirty="0" err="1"/>
              <a:t>Weerakkody</a:t>
            </a:r>
            <a:r>
              <a:rPr lang="en-US" dirty="0"/>
              <a:t>, Y., &amp; Baba, Y. (2020). Caudal regression syndrome | Radiology Reference Article | Radiopaedia.org. Https://Radiopaedia.Org/Articles/Caudal-Regression-Syndrome?Lang=us. https://radiopaedia.org/articles/caudal-regression-syndrome?lang=us</a:t>
            </a:r>
          </a:p>
        </p:txBody>
      </p:sp>
    </p:spTree>
    <p:extLst>
      <p:ext uri="{BB962C8B-B14F-4D97-AF65-F5344CB8AC3E}">
        <p14:creationId xmlns:p14="http://schemas.microsoft.com/office/powerpoint/2010/main" val="395869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D889A8-B64D-41BC-828B-03492D48A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5000"/>
          <a:stretch/>
        </p:blipFill>
        <p:spPr>
          <a:xfrm>
            <a:off x="20" y="137566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70EF68-5AB2-40F5-80ED-3EA72D586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0354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7522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71E91-4F42-403A-A4AF-58C8F8A7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7E120-3F07-4FB1-9690-F2D8CBCB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Patient: Newborn female born at 36 weeks to a G3P2</a:t>
            </a:r>
            <a:r>
              <a:rPr lang="en-US" dirty="0">
                <a:sym typeface="Wingdings" panose="05000000000000000000" pitchFamily="2" charset="2"/>
              </a:rPr>
              <a:t>3 female via repeat c-section.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Pregnancy complicated by PROM at 36 weeks. At OSH, after routine resuscitation, imperforate anus and perianal skin tag identified on initial exam.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Mother GBS + with inadequate treatment: Sepsis ruled out. Mother COVID +’ve, patient –’ve.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Patient transferred to MHH-TMC for surgical intervention (posterior sagittal </a:t>
            </a:r>
            <a:r>
              <a:rPr lang="en-US" dirty="0" err="1">
                <a:sym typeface="Wingdings" panose="05000000000000000000" pitchFamily="2" charset="2"/>
              </a:rPr>
              <a:t>anorectoplasty</a:t>
            </a:r>
            <a:r>
              <a:rPr lang="en-US" dirty="0">
                <a:sym typeface="Wingdings" panose="05000000000000000000" pitchFamily="2" charset="2"/>
              </a:rPr>
              <a:t>) and further workup.</a:t>
            </a:r>
          </a:p>
        </p:txBody>
      </p:sp>
    </p:spTree>
    <p:extLst>
      <p:ext uri="{BB962C8B-B14F-4D97-AF65-F5344CB8AC3E}">
        <p14:creationId xmlns:p14="http://schemas.microsoft.com/office/powerpoint/2010/main" val="336475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517FD-83AD-4A16-BABA-6F72958D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1505"/>
          </a:xfrm>
        </p:spPr>
        <p:txBody>
          <a:bodyPr>
            <a:normAutofit fontScale="90000"/>
          </a:bodyPr>
          <a:lstStyle/>
          <a:p>
            <a:r>
              <a:rPr lang="en-US" dirty="0"/>
              <a:t>Imperforate Anus Differential Diagnosis and Associated Abnormalities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89CFA-1B0D-4046-9250-72AF3F486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583" y="951547"/>
            <a:ext cx="10515600" cy="5368941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lvl="1"/>
            <a:r>
              <a:rPr lang="en-US" dirty="0"/>
              <a:t>Pena classification for Anorectal malformations (1)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Operative Report states patient had vestibular fistula</a:t>
            </a:r>
          </a:p>
          <a:p>
            <a:pPr lvl="2"/>
            <a:r>
              <a:rPr lang="en-US" dirty="0"/>
              <a:t>Most common defect in females</a:t>
            </a:r>
          </a:p>
          <a:p>
            <a:pPr lvl="2"/>
            <a:r>
              <a:rPr lang="en-US" dirty="0"/>
              <a:t>Good prognosis</a:t>
            </a:r>
          </a:p>
          <a:p>
            <a:pPr lvl="1"/>
            <a:r>
              <a:rPr lang="en-US" dirty="0"/>
              <a:t>Associated abnormalities –</a:t>
            </a:r>
          </a:p>
          <a:p>
            <a:pPr lvl="2"/>
            <a:r>
              <a:rPr lang="en-US" dirty="0"/>
              <a:t>Sacral deformities</a:t>
            </a:r>
          </a:p>
          <a:p>
            <a:pPr lvl="2"/>
            <a:r>
              <a:rPr lang="en-US" dirty="0"/>
              <a:t>Genitourinary defects</a:t>
            </a:r>
          </a:p>
          <a:p>
            <a:pPr lvl="2"/>
            <a:r>
              <a:rPr lang="en-US" dirty="0"/>
              <a:t>VACTERL</a:t>
            </a:r>
          </a:p>
          <a:p>
            <a:pPr lvl="2"/>
            <a:r>
              <a:rPr lang="en-US" dirty="0"/>
              <a:t>Genetic syndromes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B4E6CB-023F-4EA6-95B6-43735CF9B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649" y="1639478"/>
            <a:ext cx="46386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83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69579-BBD0-4525-81EB-6235C26A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VACTERL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7DD86-2452-4D03-9C14-E0B8CCD11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Must have 3 of the following for VACTERL</a:t>
            </a:r>
          </a:p>
          <a:p>
            <a:r>
              <a:rPr lang="en-US" dirty="0"/>
              <a:t>V </a:t>
            </a:r>
            <a:r>
              <a:rPr lang="en-US" dirty="0">
                <a:sym typeface="Wingdings" panose="05000000000000000000" pitchFamily="2" charset="2"/>
              </a:rPr>
              <a:t> Vertebral anomalies</a:t>
            </a:r>
          </a:p>
          <a:p>
            <a:r>
              <a:rPr lang="en-US" dirty="0">
                <a:sym typeface="Wingdings" panose="05000000000000000000" pitchFamily="2" charset="2"/>
              </a:rPr>
              <a:t>A  Anal Atresia/Imperforate Anus</a:t>
            </a:r>
          </a:p>
          <a:p>
            <a:r>
              <a:rPr lang="en-US" dirty="0">
                <a:sym typeface="Wingdings" panose="05000000000000000000" pitchFamily="2" charset="2"/>
              </a:rPr>
              <a:t>C  Cardiovascular anomalies</a:t>
            </a:r>
          </a:p>
          <a:p>
            <a:r>
              <a:rPr lang="en-US" dirty="0">
                <a:sym typeface="Wingdings" panose="05000000000000000000" pitchFamily="2" charset="2"/>
              </a:rPr>
              <a:t>T  Tracheoesophageal fistula</a:t>
            </a:r>
          </a:p>
          <a:p>
            <a:r>
              <a:rPr lang="en-US" dirty="0">
                <a:sym typeface="Wingdings" panose="05000000000000000000" pitchFamily="2" charset="2"/>
              </a:rPr>
              <a:t>E  Esophageal Atresia</a:t>
            </a:r>
          </a:p>
          <a:p>
            <a:r>
              <a:rPr lang="en-US" dirty="0">
                <a:sym typeface="Wingdings" panose="05000000000000000000" pitchFamily="2" charset="2"/>
              </a:rPr>
              <a:t>R  Renal Anomalies</a:t>
            </a:r>
          </a:p>
          <a:p>
            <a:r>
              <a:rPr lang="en-US" dirty="0">
                <a:sym typeface="Wingdings" panose="05000000000000000000" pitchFamily="2" charset="2"/>
              </a:rPr>
              <a:t>L  Limb defects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2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B2F56-E090-4BA8-A1D6-BB982B298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" y="-381635"/>
            <a:ext cx="10515600" cy="1325563"/>
          </a:xfrm>
        </p:spPr>
        <p:txBody>
          <a:bodyPr/>
          <a:lstStyle/>
          <a:p>
            <a:r>
              <a:rPr lang="en-US" dirty="0"/>
              <a:t>VACTERL Workup - 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6281"/>
            <a:ext cx="10515600" cy="3215139"/>
          </a:xfrm>
        </p:spPr>
        <p:txBody>
          <a:bodyPr/>
          <a:lstStyle/>
          <a:p>
            <a:r>
              <a:rPr lang="en-US" sz="2000" dirty="0"/>
              <a:t>Spinal Ultrasound 09/04/2020 2:57 PM </a:t>
            </a:r>
          </a:p>
          <a:p>
            <a:pPr lvl="1"/>
            <a:r>
              <a:rPr lang="en-US" sz="1600" dirty="0"/>
              <a:t>Indication: Imperforate anus, VACTERL work-up </a:t>
            </a:r>
          </a:p>
          <a:p>
            <a:pPr lvl="1"/>
            <a:r>
              <a:rPr lang="en-US" sz="1600" dirty="0"/>
              <a:t>Findings: Multiple sacral vertebral anomalies. Conus terminates at approximately L3-L4. </a:t>
            </a:r>
          </a:p>
          <a:p>
            <a:pPr lvl="1"/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223B913D-ACC5-4CB4-916C-0A32D6B96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" y="1625486"/>
            <a:ext cx="5893103" cy="4445228"/>
          </a:xfrm>
          <a:prstGeom prst="rect">
            <a:avLst/>
          </a:prstGeom>
        </p:spPr>
      </p:pic>
      <p:pic>
        <p:nvPicPr>
          <p:cNvPr id="13" name="Picture 12" descr="A black and white photo of a planet in space&#10;&#10;Description automatically generated with low confidence">
            <a:extLst>
              <a:ext uri="{FF2B5EF4-FFF2-40B4-BE49-F238E27FC236}">
                <a16:creationId xmlns:a16="http://schemas.microsoft.com/office/drawing/2014/main" id="{904EB5E8-805E-4B91-84B1-A5AFBC708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25486"/>
            <a:ext cx="6042599" cy="456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5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9EE41C-717C-4739-8991-63AFB0AB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599" y="188956"/>
            <a:ext cx="3807187" cy="2228074"/>
          </a:xfrm>
        </p:spPr>
        <p:txBody>
          <a:bodyPr>
            <a:normAutofit/>
          </a:bodyPr>
          <a:lstStyle/>
          <a:p>
            <a:r>
              <a:rPr lang="en-US" sz="4000" dirty="0"/>
              <a:t>VACTERL Workup - V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CF01-E771-4973-9FD5-41F846488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51" y="2172925"/>
            <a:ext cx="3799425" cy="3143241"/>
          </a:xfrm>
        </p:spPr>
        <p:txBody>
          <a:bodyPr>
            <a:normAutofit/>
          </a:bodyPr>
          <a:lstStyle/>
          <a:p>
            <a:r>
              <a:rPr lang="en-US" sz="1900" dirty="0"/>
              <a:t>Chest/Abd </a:t>
            </a:r>
            <a:r>
              <a:rPr lang="en-US" sz="1900" dirty="0" err="1"/>
              <a:t>Pediogram</a:t>
            </a:r>
            <a:r>
              <a:rPr lang="en-US" sz="1900" dirty="0"/>
              <a:t> 1 view DX 09/04/2020 12:25 PM</a:t>
            </a:r>
          </a:p>
          <a:p>
            <a:r>
              <a:rPr lang="en-US" sz="1900" dirty="0"/>
              <a:t>Abnormal Findings: “Sacral spine segmentation anomalies and likely segmentation anomalies at T7-T8”</a:t>
            </a:r>
          </a:p>
          <a:p>
            <a:r>
              <a:rPr lang="en-US" sz="1900" dirty="0"/>
              <a:t>Per Discharge note, no acute surgical intervention needed but “will require MRI entire spine under general anesthesia at 3 months CGA”</a:t>
            </a:r>
          </a:p>
          <a:p>
            <a:endParaRPr lang="en-US" sz="1900" dirty="0"/>
          </a:p>
        </p:txBody>
      </p:sp>
      <p:pic>
        <p:nvPicPr>
          <p:cNvPr id="5" name="Picture 4" descr="A picture containing X-ray film&#10;&#10;Description automatically generated">
            <a:extLst>
              <a:ext uri="{FF2B5EF4-FFF2-40B4-BE49-F238E27FC236}">
                <a16:creationId xmlns:a16="http://schemas.microsoft.com/office/drawing/2014/main" id="{00ED2467-A506-4869-BD6B-0F4A296C7C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4" r="-2" b="13866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6598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262BB-31E2-476E-AE97-758D6761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39" y="-260106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VACTERL – V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0A867-720D-4C0B-87AB-AB5118A54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39" y="512641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Spine Entire wo Contrast MRI 1/28/2021 14:22 </a:t>
            </a:r>
          </a:p>
          <a:p>
            <a:endParaRPr lang="en-US" sz="2000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A973E85-50FB-4B2B-A3E8-C1DCC2CD3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301"/>
            <a:ext cx="4450336" cy="5801330"/>
          </a:xfrm>
          <a:prstGeom prst="rect">
            <a:avLst/>
          </a:prstGeom>
        </p:spPr>
      </p:pic>
      <p:pic>
        <p:nvPicPr>
          <p:cNvPr id="7" name="Picture 6" descr="A picture containing text, guitar&#10;&#10;Description automatically generated">
            <a:extLst>
              <a:ext uri="{FF2B5EF4-FFF2-40B4-BE49-F238E27FC236}">
                <a16:creationId xmlns:a16="http://schemas.microsoft.com/office/drawing/2014/main" id="{65908841-3F83-4B11-98EB-F9ED22435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256" y="764961"/>
            <a:ext cx="5430396" cy="5775568"/>
          </a:xfrm>
          <a:prstGeom prst="rect">
            <a:avLst/>
          </a:prstGeom>
        </p:spPr>
      </p:pic>
      <p:pic>
        <p:nvPicPr>
          <p:cNvPr id="9" name="Picture 8" descr="A close up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AC68FD68-6685-4236-87FD-F93AAAC624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387" y="764961"/>
            <a:ext cx="3069873" cy="60525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5CFDBE-4405-4776-89E1-DF6CEBBECF3E}"/>
              </a:ext>
            </a:extLst>
          </p:cNvPr>
          <p:cNvSpPr txBox="1"/>
          <p:nvPr/>
        </p:nvSpPr>
        <p:spPr>
          <a:xfrm>
            <a:off x="6743700" y="218009"/>
            <a:ext cx="4676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Left to Right: Sagittal T1, Coronal, Sagittal T2</a:t>
            </a:r>
            <a:r>
              <a:rPr lang="en-US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903131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C2D0-8801-4447-8C9E-864E762AD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VACTERL Workup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9147-FEA6-4F95-98F9-CD59CF0F1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 – See previous slides</a:t>
            </a:r>
          </a:p>
          <a:p>
            <a:r>
              <a:rPr lang="en-US" dirty="0"/>
              <a:t>A – Imperforate anus </a:t>
            </a:r>
          </a:p>
          <a:p>
            <a:r>
              <a:rPr lang="en-US" dirty="0"/>
              <a:t>C – Found to have PDA on ECHO</a:t>
            </a:r>
          </a:p>
          <a:p>
            <a:r>
              <a:rPr lang="en-US" dirty="0"/>
              <a:t>T – No Tracheoesophageal fistula noted in chart</a:t>
            </a:r>
          </a:p>
          <a:p>
            <a:r>
              <a:rPr lang="en-US" dirty="0"/>
              <a:t>E – No esophageal atresia</a:t>
            </a:r>
          </a:p>
          <a:p>
            <a:r>
              <a:rPr lang="en-US" dirty="0"/>
              <a:t>R – Small for gestational age kidneys noted with no other abnormalities. Normal for height and weight. </a:t>
            </a:r>
          </a:p>
          <a:p>
            <a:r>
              <a:rPr lang="en-US" dirty="0"/>
              <a:t>L – No limb abnormalities noted in chart </a:t>
            </a:r>
          </a:p>
        </p:txBody>
      </p:sp>
    </p:spTree>
    <p:extLst>
      <p:ext uri="{BB962C8B-B14F-4D97-AF65-F5344CB8AC3E}">
        <p14:creationId xmlns:p14="http://schemas.microsoft.com/office/powerpoint/2010/main" val="75571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627C-1E13-4ABE-A77A-7D681C62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Key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6A3E-3FEA-401A-8F41-7104335DF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of VACTERL findings present</a:t>
            </a:r>
          </a:p>
          <a:p>
            <a:pPr lvl="1"/>
            <a:r>
              <a:rPr lang="en-US" dirty="0"/>
              <a:t>V – Caudal regression/sacral abnormalities, flattened conus medullaris at level of T3, tethered cord with fatty filum </a:t>
            </a:r>
            <a:r>
              <a:rPr lang="en-US" dirty="0" err="1"/>
              <a:t>terminale</a:t>
            </a:r>
            <a:r>
              <a:rPr lang="en-US" dirty="0"/>
              <a:t>, abnormalities of T7 – T8 vertebrae. </a:t>
            </a:r>
          </a:p>
          <a:p>
            <a:pPr lvl="1"/>
            <a:r>
              <a:rPr lang="en-US" dirty="0"/>
              <a:t>A – Imperforate anus with vestibular fistula (s/p </a:t>
            </a:r>
            <a:r>
              <a:rPr lang="en-US" dirty="0">
                <a:sym typeface="Wingdings" panose="05000000000000000000" pitchFamily="2" charset="2"/>
              </a:rPr>
              <a:t>posterior sagittal </a:t>
            </a:r>
            <a:r>
              <a:rPr lang="en-US" dirty="0" err="1">
                <a:sym typeface="Wingdings" panose="05000000000000000000" pitchFamily="2" charset="2"/>
              </a:rPr>
              <a:t>anorectoplasty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  <a:p>
            <a:pPr lvl="1"/>
            <a:r>
              <a:rPr lang="en-US" dirty="0"/>
              <a:t>C – PDA (follow up with outpatient cardiology)</a:t>
            </a:r>
          </a:p>
          <a:p>
            <a:pPr lvl="1"/>
            <a:r>
              <a:rPr lang="en-US" dirty="0"/>
              <a:t>TERL – No known abnormalities with plan to continue to follow with renal. </a:t>
            </a:r>
          </a:p>
        </p:txBody>
      </p:sp>
    </p:spTree>
    <p:extLst>
      <p:ext uri="{BB962C8B-B14F-4D97-AF65-F5344CB8AC3E}">
        <p14:creationId xmlns:p14="http://schemas.microsoft.com/office/powerpoint/2010/main" val="729243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889</Words>
  <Application>Microsoft Office PowerPoint</Application>
  <PresentationFormat>Widescreen</PresentationFormat>
  <Paragraphs>106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Adobe Garamond Pro</vt:lpstr>
      <vt:lpstr>Arial</vt:lpstr>
      <vt:lpstr>Calibri</vt:lpstr>
      <vt:lpstr>Calibri Light</vt:lpstr>
      <vt:lpstr>Office Theme</vt:lpstr>
      <vt:lpstr>VACTERL</vt:lpstr>
      <vt:lpstr>Clinical History</vt:lpstr>
      <vt:lpstr>Imperforate Anus Differential Diagnosis and Associated Abnormalities</vt:lpstr>
      <vt:lpstr>VACTERL Review</vt:lpstr>
      <vt:lpstr>VACTERL Workup - V</vt:lpstr>
      <vt:lpstr>VACTERL Workup - V Continued</vt:lpstr>
      <vt:lpstr>VACTERL – V Continued</vt:lpstr>
      <vt:lpstr>VACTERL Workup</vt:lpstr>
      <vt:lpstr>Summary of Key Findings</vt:lpstr>
      <vt:lpstr>Differential Diagnosis</vt:lpstr>
      <vt:lpstr>Discussion</vt:lpstr>
      <vt:lpstr>Final Diagnosis</vt:lpstr>
      <vt:lpstr>ACR appropriateness Criteria</vt:lpstr>
      <vt:lpstr>Take Home Points / Teaching points</vt:lpstr>
      <vt:lpstr>References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VACTERL and Caudal Regression Syndrome</dc:title>
  <dc:creator>Tori Waters</dc:creator>
  <cp:lastModifiedBy>Tori Waters</cp:lastModifiedBy>
  <cp:revision>6</cp:revision>
  <dcterms:created xsi:type="dcterms:W3CDTF">2021-02-04T04:05:37Z</dcterms:created>
  <dcterms:modified xsi:type="dcterms:W3CDTF">2021-02-04T05:06:14Z</dcterms:modified>
</cp:coreProperties>
</file>